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60" r:id="rId4"/>
    <p:sldId id="262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3" r:id="rId13"/>
    <p:sldId id="264" r:id="rId14"/>
    <p:sldId id="265" r:id="rId15"/>
    <p:sldId id="266" r:id="rId16"/>
    <p:sldId id="275" r:id="rId17"/>
    <p:sldId id="276" r:id="rId18"/>
    <p:sldId id="274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285" r:id="rId27"/>
    <p:sldId id="287" r:id="rId28"/>
    <p:sldId id="288" r:id="rId29"/>
    <p:sldId id="289" r:id="rId30"/>
    <p:sldId id="281" r:id="rId31"/>
    <p:sldId id="2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FA1"/>
    <a:srgbClr val="384FA3"/>
    <a:srgbClr val="CCC3DD"/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3063B-E210-9E4E-8BF2-610B4199F2D6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4B683-934C-8F49-A5E5-9BEBCCA38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21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1D2A35-6FF1-4921-B200-E19973918CAC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3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9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19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12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55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7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22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88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4B683-934C-8F49-A5E5-9BEBCCA38B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9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1636-DD56-C540-B628-0969DACA2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F5B8E-28ED-2B45-B7B7-1B115DEA6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D43DC-D063-4D4A-8F4F-5CD2EA0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9A59A-CDD1-8541-92D7-2D08C1C9F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7FEDB-240A-1248-811D-0BBA7826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4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A2340-738C-9C4A-A7E6-813D839EB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B34A2-8CA9-B741-B09A-CD1233538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DC6B1-1507-4040-9698-EF0626F7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1207F-D088-344D-AA5B-C58D78CB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C2C92-4C1D-0E46-8369-058F2D1E6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557DD-D6EF-744F-8593-FD55C0BA9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6FCE1-37C5-7241-A06B-5D6A0F4F6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1DC62-B006-5146-A1CF-09D384F5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F8BB4-30F9-A440-9573-D2AA490A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95BE6-BB85-4B4A-BA5C-F901BDC0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31F5-E05E-CE46-885B-E41250FD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F264-468F-6E4C-81ED-3C0447ADC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0CDAB-FC00-7143-8E8F-5AAD54A2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65AC0-87FB-F94D-8A69-BA8F4F091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993EF-FE4E-2747-950A-6970256A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3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741E-1EA9-9642-93A9-CF613257E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C7F4C-A331-C94B-850D-AA902DDDA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E5598-B74E-2542-AFBF-308354066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B3106-AAF4-E74D-B09D-1AD2257B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69B86-2927-0641-A5A0-DBB2B3F6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4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1C9D-3725-BE44-8581-7FA62CCA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A9BD4-DDFF-4042-BA9A-192CE9698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F4BD7-F4E0-C546-9FDA-194CB2AD7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D205A1-585D-3C4D-84AE-BB6C1991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12526-D1A5-5C4F-8F4E-56CA4A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75087-5747-E649-8A21-08B93F4D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EC6C-756C-5A4B-9F4A-32E938D56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58F66-360D-C74F-A019-CA2D5BA34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0C553-CCD0-464E-8D63-0075C12D6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0E407-5E44-FE47-AA70-B623A5083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5D022-D856-0043-B094-0DA2D26AB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F12F50-7214-BA42-A5F2-AAD0ED1C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4760FC-860D-9C40-96FD-75778215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4FDF2-866E-FB44-80B3-60378EA0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8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A89F-507F-974C-B0ED-8B863B3BF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015FC-3EA9-4A40-B738-07F6BCE43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6ACC9C-FA81-E844-9399-1C02DD751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2FE4E-9D99-0C4D-B646-BCBABE2E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90CDE4-151E-5747-90CC-271636DD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366FBB-0EFE-F14C-B1C7-4E79966DD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98497-16F5-C143-897C-4CA4C4491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40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E0C4-EBC7-434D-9F2C-87ED34C5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32236-ED46-E541-8013-04C5B4BDE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425475-6BED-EC4A-A630-20216DAEF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1838E-09C3-1148-A4CB-87208E1AE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80382-19C0-0C42-A426-063FDA6B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EFF80-C386-8745-B7AC-3D6AE551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1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1E22E-BF3F-684A-88BA-2ED67109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9ADCC9-B1B8-294C-A42A-B80D309B9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9C01E-FBC7-964B-959E-DF430D8AD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82DA8-7F1A-E04F-8D26-1590E54A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E55DC-FCE9-DB43-B24E-4A0B88C2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E7926-39FE-AE47-B460-E3D5D736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465DB2-F3CC-FF4D-8530-AEEACA3F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7F87D-DF9F-FB4C-9A61-A49644832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194C5-C55F-534D-AF95-69FEE779D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8E6CC-0D6A-884D-947F-30C8B206A8C1}" type="datetimeFigureOut">
              <a:rPr lang="en-US" smtClean="0"/>
              <a:t>4/7/21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61FD4-B779-B447-8348-877D2A176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0AB36-9A3E-A147-890B-6D0BF69F5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69FE5-33B2-2048-9588-0D4354ADBA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4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icons.com/icon/159408/tick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icons.com/icon/159408/tick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icons.com/icon/159408/tick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findicons.com/icon/118036/cross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istockphoto.6q33.net/c/339640/332636/4205?u=https%3A%2F%2Fwww.istockphoto.com%2Fvector%2Fsuperhero-transformation-gm165674332-10341273&amp;sharedid=superman%252C%2520%2522NOT%2520SET%2520NOT%2520SILHO&amp;subId2=search-results&amp;subId3=to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com.fasterxml.jackson.core/jackson-core/usages?p=2" TargetMode="External"/><Relationship Id="rId2" Type="http://schemas.openxmlformats.org/officeDocument/2006/relationships/hyperlink" Target="https://doi.org/10.1007/s11219-006-9001-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09/SP.2014.44" TargetMode="External"/><Relationship Id="rId4" Type="http://schemas.openxmlformats.org/officeDocument/2006/relationships/hyperlink" Target="https://www.srcml.org/tutorials/creating-srcml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524000" y="152400"/>
            <a:ext cx="9144000" cy="1231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/>
            </a:endParaRPr>
          </a:p>
        </p:txBody>
      </p:sp>
      <p:pic>
        <p:nvPicPr>
          <p:cNvPr id="2051" name="Picture 15" descr="faded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774" y="142875"/>
            <a:ext cx="5386228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524000" y="2311400"/>
            <a:ext cx="9144000" cy="5755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81163" y="152400"/>
            <a:ext cx="10069296" cy="65405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01314" y="2311400"/>
            <a:ext cx="166687" cy="1092200"/>
          </a:xfrm>
          <a:prstGeom prst="rect">
            <a:avLst/>
          </a:prstGeom>
          <a:solidFill>
            <a:srgbClr val="D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-245268" y="3423445"/>
            <a:ext cx="6540500" cy="158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682750" y="2311401"/>
            <a:ext cx="1341438" cy="5660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/>
            </a:endParaRPr>
          </a:p>
        </p:txBody>
      </p:sp>
      <p:sp>
        <p:nvSpPr>
          <p:cNvPr id="15371" name="TextBox 16"/>
          <p:cNvSpPr txBox="1">
            <a:spLocks noChangeArrowheads="1"/>
          </p:cNvSpPr>
          <p:nvPr/>
        </p:nvSpPr>
        <p:spPr bwMode="auto">
          <a:xfrm>
            <a:off x="3046187" y="2292693"/>
            <a:ext cx="73644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Program Query Language - PQL</a:t>
            </a:r>
          </a:p>
        </p:txBody>
      </p:sp>
      <p:sp>
        <p:nvSpPr>
          <p:cNvPr id="15372" name="TextBox 17"/>
          <p:cNvSpPr txBox="1">
            <a:spLocks noChangeArrowheads="1"/>
          </p:cNvSpPr>
          <p:nvPr/>
        </p:nvSpPr>
        <p:spPr bwMode="auto">
          <a:xfrm>
            <a:off x="5774501" y="2993292"/>
            <a:ext cx="4595023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400" dirty="0"/>
              <a:t>March 22, 2021</a:t>
            </a:r>
          </a:p>
          <a:p>
            <a:endParaRPr lang="en-US" sz="1600" dirty="0"/>
          </a:p>
          <a:p>
            <a:pPr algn="r"/>
            <a:r>
              <a:rPr lang="en-US" sz="2400" dirty="0"/>
              <a:t>Peter </a:t>
            </a:r>
            <a:r>
              <a:rPr lang="en-US" sz="2400" dirty="0" err="1"/>
              <a:t>Samouelian</a:t>
            </a:r>
            <a:endParaRPr lang="en-US" sz="2400" dirty="0"/>
          </a:p>
          <a:p>
            <a:pPr algn="r"/>
            <a:r>
              <a:rPr lang="en-US" sz="2400" dirty="0" err="1"/>
              <a:t>Partha</a:t>
            </a:r>
            <a:r>
              <a:rPr lang="en-US" sz="2400" dirty="0"/>
              <a:t> Pal, Brandan </a:t>
            </a:r>
            <a:r>
              <a:rPr lang="en-US" sz="2400" dirty="0" err="1"/>
              <a:t>Kalashian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478963" y="6662738"/>
            <a:ext cx="1022350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00" dirty="0">
                <a:solidFill>
                  <a:schemeClr val="bg1">
                    <a:lumMod val="75000"/>
                  </a:schemeClr>
                </a:solidFill>
                <a:cs typeface="ＭＳ Ｐゴシック" charset="-128"/>
              </a:rPr>
              <a:t>03/23/15</a:t>
            </a:r>
          </a:p>
        </p:txBody>
      </p:sp>
      <p:pic>
        <p:nvPicPr>
          <p:cNvPr id="2053" name="Picture 4" descr="RTN_BBNtech_primary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3854" y="845338"/>
            <a:ext cx="2488884" cy="77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2936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2432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Machine Learning</a:t>
            </a:r>
          </a:p>
          <a:p>
            <a:pPr marL="0" indent="0">
              <a:buNone/>
            </a:pPr>
            <a:r>
              <a:rPr lang="en-US" dirty="0"/>
              <a:t>This approach is also promising but faced with significant challenges: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Corpus of curated training data is required. Finding before-after samples that are relevant seems to pre-suppose a solution to the problem!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neural network model cannot distinguish the important aspects of code migrations from incidental details, like variable names.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6D8253-158E-0047-9374-0D432AF0CC2A}"/>
              </a:ext>
            </a:extLst>
          </p:cNvPr>
          <p:cNvSpPr txBox="1"/>
          <p:nvPr/>
        </p:nvSpPr>
        <p:spPr>
          <a:xfrm>
            <a:off x="683623" y="5822459"/>
            <a:ext cx="108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salient aspects of the sample code migration above includes return types, object/class receiver types and argument types. Variables names, literals and expressions are not relevant.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2FDBB-804B-C54E-859D-EF4D18DA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3" y="4534518"/>
            <a:ext cx="10837817" cy="1159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118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2432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Program Query Language</a:t>
            </a:r>
          </a:p>
          <a:p>
            <a:pPr marL="0" indent="0">
              <a:buNone/>
            </a:pPr>
            <a:r>
              <a:rPr lang="en-US" dirty="0"/>
              <a:t>A robust and easy-to-use means to query and transform code, together with a delivery mechanism integrated with existing build tools (Maven central repository and plugins), would significantly address the burden of API evolution across industry. </a:t>
            </a:r>
          </a:p>
        </p:txBody>
      </p:sp>
    </p:spTree>
    <p:extLst>
      <p:ext uri="{BB962C8B-B14F-4D97-AF65-F5344CB8AC3E}">
        <p14:creationId xmlns:p14="http://schemas.microsoft.com/office/powerpoint/2010/main" val="141620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-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3058" cy="4351338"/>
          </a:xfrm>
        </p:spPr>
        <p:txBody>
          <a:bodyPr/>
          <a:lstStyle/>
          <a:p>
            <a:r>
              <a:rPr lang="en-US" dirty="0"/>
              <a:t>A toolkit that mitigates the impact of API evolution must provide an easy-to-use means to </a:t>
            </a:r>
            <a:r>
              <a:rPr lang="en-US" i="1" dirty="0"/>
              <a:t>query</a:t>
            </a:r>
            <a:r>
              <a:rPr lang="en-US" dirty="0"/>
              <a:t> and </a:t>
            </a:r>
            <a:r>
              <a:rPr lang="en-US" i="1" dirty="0"/>
              <a:t>transform</a:t>
            </a:r>
            <a:r>
              <a:rPr lang="en-US" dirty="0"/>
              <a:t> source code.</a:t>
            </a:r>
          </a:p>
          <a:p>
            <a:r>
              <a:rPr lang="en-US" dirty="0"/>
              <a:t>Code queries may need to consider hierarchy.</a:t>
            </a:r>
          </a:p>
          <a:p>
            <a:pPr lvl="1"/>
            <a:r>
              <a:rPr lang="en-US" dirty="0"/>
              <a:t>Ex: “Find uses of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String.concat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occurring in methods that have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doSomethingWithSomething</a:t>
            </a:r>
            <a:r>
              <a:rPr lang="en-US" dirty="0"/>
              <a:t> signature and only in classes that extend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Human.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4701E-658E-F349-B7C4-3CD19E77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4375516"/>
            <a:ext cx="7124700" cy="1790700"/>
          </a:xfrm>
          <a:prstGeom prst="rect">
            <a:avLst/>
          </a:prstGeom>
          <a:ln w="6350">
            <a:noFill/>
          </a:ln>
        </p:spPr>
      </p:pic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804BA99-368D-5D46-B733-9379ABA31EB8}"/>
              </a:ext>
            </a:extLst>
          </p:cNvPr>
          <p:cNvCxnSpPr>
            <a:cxnSpLocks/>
          </p:cNvCxnSpPr>
          <p:nvPr/>
        </p:nvCxnSpPr>
        <p:spPr>
          <a:xfrm rot="10800000">
            <a:off x="2873829" y="5630094"/>
            <a:ext cx="457202" cy="169817"/>
          </a:xfrm>
          <a:prstGeom prst="curvedConnector3">
            <a:avLst>
              <a:gd name="adj1" fmla="val 2128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094F4CC7-CCFE-2B4C-9298-02466541B41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0327" y="4727011"/>
            <a:ext cx="1127082" cy="640081"/>
          </a:xfrm>
          <a:prstGeom prst="curvedConnector3">
            <a:avLst>
              <a:gd name="adj1" fmla="val 1288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c 61">
            <a:extLst>
              <a:ext uri="{FF2B5EF4-FFF2-40B4-BE49-F238E27FC236}">
                <a16:creationId xmlns:a16="http://schemas.microsoft.com/office/drawing/2014/main" id="{9366A2E3-1E29-A04D-81B3-C4311C936A4E}"/>
              </a:ext>
            </a:extLst>
          </p:cNvPr>
          <p:cNvSpPr/>
          <p:nvPr/>
        </p:nvSpPr>
        <p:spPr>
          <a:xfrm rot="17953846">
            <a:off x="4242710" y="3814354"/>
            <a:ext cx="1567543" cy="2089516"/>
          </a:xfrm>
          <a:prstGeom prst="arc">
            <a:avLst>
              <a:gd name="adj1" fmla="val 16200000"/>
              <a:gd name="adj2" fmla="val 1182778"/>
            </a:avLst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 descr="tick,check,green,ok,right,yes,correct,next,forward,arrow,check on,checked,check mark">
            <a:hlinkClick r:id="rId3"/>
            <a:extLst>
              <a:ext uri="{FF2B5EF4-FFF2-40B4-BE49-F238E27FC236}">
                <a16:creationId xmlns:a16="http://schemas.microsoft.com/office/drawing/2014/main" id="{312BB667-81EF-664F-A831-8B4C40A8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72" y="5916570"/>
            <a:ext cx="249646" cy="24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5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-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3058" cy="4351338"/>
          </a:xfrm>
        </p:spPr>
        <p:txBody>
          <a:bodyPr/>
          <a:lstStyle/>
          <a:p>
            <a:r>
              <a:rPr lang="en-US" dirty="0"/>
              <a:t>Code queries may require partial or full orderings.</a:t>
            </a:r>
          </a:p>
          <a:p>
            <a:pPr lvl="1"/>
            <a:r>
              <a:rPr lang="en-US" dirty="0"/>
              <a:t>Ex: “Find instances where variables of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Person</a:t>
            </a:r>
            <a:r>
              <a:rPr lang="en-US" dirty="0"/>
              <a:t> and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dirty="0"/>
              <a:t> are declared (in either order) and where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BenefitsManager</a:t>
            </a:r>
            <a:r>
              <a:rPr lang="en-US" dirty="0"/>
              <a:t> usage pattern below occurs (in the specified order).”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EA4A8-17BF-7C40-8EFE-277332073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76" y="3378016"/>
            <a:ext cx="5702300" cy="2374900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25DE44D5-06E1-EB43-957A-9CDBEA613E6C}"/>
              </a:ext>
            </a:extLst>
          </p:cNvPr>
          <p:cNvSpPr/>
          <p:nvPr/>
        </p:nvSpPr>
        <p:spPr>
          <a:xfrm>
            <a:off x="4519749" y="3801290"/>
            <a:ext cx="1018902" cy="4049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CD64-9C46-D141-A70D-4F7AF63A5A08}"/>
              </a:ext>
            </a:extLst>
          </p:cNvPr>
          <p:cNvSpPr txBox="1"/>
          <p:nvPr/>
        </p:nvSpPr>
        <p:spPr>
          <a:xfrm>
            <a:off x="2187123" y="3819098"/>
            <a:ext cx="233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care about order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04C0D2A2-6FF0-ED42-AF7E-BB2C654D5595}"/>
              </a:ext>
            </a:extLst>
          </p:cNvPr>
          <p:cNvSpPr/>
          <p:nvPr/>
        </p:nvSpPr>
        <p:spPr>
          <a:xfrm>
            <a:off x="4519749" y="4389962"/>
            <a:ext cx="1018902" cy="10964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93F2E-6284-A246-B23E-E2EFA5FAE7EB}"/>
              </a:ext>
            </a:extLst>
          </p:cNvPr>
          <p:cNvSpPr txBox="1"/>
          <p:nvPr/>
        </p:nvSpPr>
        <p:spPr>
          <a:xfrm>
            <a:off x="2709640" y="4603716"/>
            <a:ext cx="1786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Care about order</a:t>
            </a:r>
          </a:p>
          <a:p>
            <a:r>
              <a:rPr lang="en-US" dirty="0"/>
              <a:t>(specific usage</a:t>
            </a:r>
          </a:p>
          <a:p>
            <a:r>
              <a:rPr lang="en-US" dirty="0"/>
              <a:t>Pattern)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5363C-F6EA-454E-B68D-57040DB56B5C}"/>
              </a:ext>
            </a:extLst>
          </p:cNvPr>
          <p:cNvSpPr txBox="1"/>
          <p:nvPr/>
        </p:nvSpPr>
        <p:spPr>
          <a:xfrm>
            <a:off x="1593669" y="5723932"/>
            <a:ext cx="8360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Order of potential query matches may or may not matter depending on the API evolution being mitigated.</a:t>
            </a:r>
          </a:p>
        </p:txBody>
      </p:sp>
    </p:spTree>
    <p:extLst>
      <p:ext uri="{BB962C8B-B14F-4D97-AF65-F5344CB8AC3E}">
        <p14:creationId xmlns:p14="http://schemas.microsoft.com/office/powerpoint/2010/main" val="2701468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-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3058" cy="4351338"/>
          </a:xfrm>
        </p:spPr>
        <p:txBody>
          <a:bodyPr/>
          <a:lstStyle/>
          <a:p>
            <a:r>
              <a:rPr lang="en-US" dirty="0"/>
              <a:t>Query patterns must resolve types to match patterns correctly.</a:t>
            </a:r>
          </a:p>
          <a:p>
            <a:pPr lvl="1"/>
            <a:r>
              <a:rPr lang="en-US" dirty="0"/>
              <a:t>Ex: “Find invocations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String.concat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(String value)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6EF5B-A4B3-1B43-B1D1-DEF9A894F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981" y="3093786"/>
            <a:ext cx="7581900" cy="139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444C01-65A7-E048-8CAB-7BB2E752EC1B}"/>
              </a:ext>
            </a:extLst>
          </p:cNvPr>
          <p:cNvSpPr txBox="1"/>
          <p:nvPr/>
        </p:nvSpPr>
        <p:spPr>
          <a:xfrm>
            <a:off x="1554480" y="4675372"/>
            <a:ext cx="8360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Correctly detecting the above matches for the given query requires resolving symbols and expressions to their language types.</a:t>
            </a:r>
          </a:p>
        </p:txBody>
      </p:sp>
      <p:pic>
        <p:nvPicPr>
          <p:cNvPr id="1026" name="Picture 2" descr="tick,check,green,ok,right,yes,correct,next,forward,arrow,check on,checked,check mark">
            <a:hlinkClick r:id="rId3"/>
            <a:extLst>
              <a:ext uri="{FF2B5EF4-FFF2-40B4-BE49-F238E27FC236}">
                <a16:creationId xmlns:a16="http://schemas.microsoft.com/office/drawing/2014/main" id="{3CEB729D-56C0-6A44-934E-11777AC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57" y="3346266"/>
            <a:ext cx="249646" cy="24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ick,check,green,ok,right,yes,correct,next,forward,arrow,check on,checked,check mark">
            <a:hlinkClick r:id="rId3"/>
            <a:extLst>
              <a:ext uri="{FF2B5EF4-FFF2-40B4-BE49-F238E27FC236}">
                <a16:creationId xmlns:a16="http://schemas.microsoft.com/office/drawing/2014/main" id="{9051D843-0708-5846-8D4D-39A784BB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881" y="4060369"/>
            <a:ext cx="249646" cy="24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994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-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3058" cy="1325563"/>
          </a:xfrm>
        </p:spPr>
        <p:txBody>
          <a:bodyPr/>
          <a:lstStyle/>
          <a:p>
            <a:r>
              <a:rPr lang="en-US" dirty="0"/>
              <a:t>Query patterns must consider context.</a:t>
            </a:r>
          </a:p>
          <a:p>
            <a:pPr lvl="1"/>
            <a:r>
              <a:rPr lang="en-US" dirty="0"/>
              <a:t>Ex: “Find invocations of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String.concat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/>
              <a:t>occuring</a:t>
            </a:r>
            <a:r>
              <a:rPr lang="en-US" dirty="0"/>
              <a:t> in the context of statements (vs. expressions).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99012-EBE1-2347-88F9-5A2BC877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3324496"/>
            <a:ext cx="8178800" cy="2247900"/>
          </a:xfrm>
          <a:prstGeom prst="rect">
            <a:avLst/>
          </a:prstGeom>
        </p:spPr>
      </p:pic>
      <p:pic>
        <p:nvPicPr>
          <p:cNvPr id="1026" name="Picture 2" descr="tick,check,green,ok,right,yes,correct,next,forward,arrow,check on,checked,check mark">
            <a:hlinkClick r:id="rId3"/>
            <a:extLst>
              <a:ext uri="{FF2B5EF4-FFF2-40B4-BE49-F238E27FC236}">
                <a16:creationId xmlns:a16="http://schemas.microsoft.com/office/drawing/2014/main" id="{3CEB729D-56C0-6A44-934E-11777ACF5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79" y="5322750"/>
            <a:ext cx="249646" cy="24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tick,check,green,ok,right,yes,correct,next,forward,arrow,check on,checked,check mark">
            <a:hlinkClick r:id="rId3"/>
            <a:extLst>
              <a:ext uri="{FF2B5EF4-FFF2-40B4-BE49-F238E27FC236}">
                <a16:creationId xmlns:a16="http://schemas.microsoft.com/office/drawing/2014/main" id="{9051D843-0708-5846-8D4D-39A784BBA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460" y="3676175"/>
            <a:ext cx="249646" cy="24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ick,check,green,ok,right,yes,correct,next,forward,arrow,check on,checked,check mark">
            <a:hlinkClick r:id="rId3"/>
            <a:extLst>
              <a:ext uri="{FF2B5EF4-FFF2-40B4-BE49-F238E27FC236}">
                <a16:creationId xmlns:a16="http://schemas.microsoft.com/office/drawing/2014/main" id="{B64A00B5-6B4D-1842-A551-DF7EE56DD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79" y="4474955"/>
            <a:ext cx="249646" cy="24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ross,cancel,delete,reject,stop,no,close,del,remove">
            <a:hlinkClick r:id="rId5"/>
            <a:extLst>
              <a:ext uri="{FF2B5EF4-FFF2-40B4-BE49-F238E27FC236}">
                <a16:creationId xmlns:a16="http://schemas.microsoft.com/office/drawing/2014/main" id="{35879F72-8E55-0F47-AEA0-EFCA1561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092" y="5369196"/>
            <a:ext cx="203200" cy="20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E8B82C-8C50-DC47-811E-DE4DA2907EC0}"/>
              </a:ext>
            </a:extLst>
          </p:cNvPr>
          <p:cNvSpPr txBox="1"/>
          <p:nvPr/>
        </p:nvSpPr>
        <p:spPr>
          <a:xfrm>
            <a:off x="2006600" y="5745704"/>
            <a:ext cx="8178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Queries may need to consider context since they may apply </a:t>
            </a:r>
          </a:p>
          <a:p>
            <a:pPr algn="ctr"/>
            <a:r>
              <a:rPr lang="en-US" sz="2000" dirty="0"/>
              <a:t>different transformations for statements vs. expressions.</a:t>
            </a:r>
          </a:p>
        </p:txBody>
      </p:sp>
    </p:spTree>
    <p:extLst>
      <p:ext uri="{BB962C8B-B14F-4D97-AF65-F5344CB8AC3E}">
        <p14:creationId xmlns:p14="http://schemas.microsoft.com/office/powerpoint/2010/main" val="74119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-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22521" cy="4444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query and transformation language must be easy-to-use and enable lexically preserving code transformations.</a:t>
            </a:r>
          </a:p>
          <a:p>
            <a:r>
              <a:rPr lang="en-US" dirty="0"/>
              <a:t>Projects like </a:t>
            </a:r>
            <a:r>
              <a:rPr lang="en-US" dirty="0" err="1"/>
              <a:t>srcML</a:t>
            </a:r>
            <a:r>
              <a:rPr lang="en-US" dirty="0"/>
              <a:t> represent parse trees as XML and defer code querying and transformation tasks to XML libraries, like XSLT, XPath and XQuery.</a:t>
            </a:r>
          </a:p>
          <a:p>
            <a:r>
              <a:rPr lang="en-US" dirty="0"/>
              <a:t>Queries and transformations require complex, messy XSLT, XPath and XQuery.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8B82C-8C50-DC47-811E-DE4DA2907EC0}"/>
              </a:ext>
            </a:extLst>
          </p:cNvPr>
          <p:cNvSpPr txBox="1"/>
          <p:nvPr/>
        </p:nvSpPr>
        <p:spPr>
          <a:xfrm>
            <a:off x="6096000" y="4807329"/>
            <a:ext cx="579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srcML</a:t>
            </a:r>
            <a:r>
              <a:rPr lang="en-US" sz="2000" dirty="0"/>
              <a:t> XML Representation of Code [4]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B066A-9DBD-D040-A92A-A83521D1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317" y="1831084"/>
            <a:ext cx="6170264" cy="29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0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- 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3241" cy="1325563"/>
          </a:xfrm>
        </p:spPr>
        <p:txBody>
          <a:bodyPr>
            <a:normAutofit/>
          </a:bodyPr>
          <a:lstStyle/>
          <a:p>
            <a:r>
              <a:rPr lang="en-US" dirty="0"/>
              <a:t>Code Property Graphs provide an abstracted representation of code that may be easier to query but this abstraction does not support code transformations.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8B82C-8C50-DC47-811E-DE4DA2907EC0}"/>
              </a:ext>
            </a:extLst>
          </p:cNvPr>
          <p:cNvSpPr txBox="1"/>
          <p:nvPr/>
        </p:nvSpPr>
        <p:spPr>
          <a:xfrm>
            <a:off x="1424851" y="6131265"/>
            <a:ext cx="944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Code Property Graphs incorporate abstract representations [5]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6AB7F-4A58-EA4C-932C-CEE142943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488" y="3128197"/>
            <a:ext cx="9174661" cy="296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7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3825240" cy="445761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PQL addresses each of these challenges by providing a DSL, IDE and compilation toolchain that supports hierarchical queries that can check for partial orderings and code context, as well as resolve all symbols and expressions to types.</a:t>
            </a:r>
          </a:p>
          <a:p>
            <a:pPr marL="0" indent="0">
              <a:buNone/>
            </a:pPr>
            <a:r>
              <a:rPr lang="en-US" dirty="0"/>
              <a:t>PQL uses a high-fidelity parse-tree representation of code tailored to Java and capable of enabling format-preserving code transformations.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8B82C-8C50-DC47-811E-DE4DA2907EC0}"/>
              </a:ext>
            </a:extLst>
          </p:cNvPr>
          <p:cNvSpPr txBox="1"/>
          <p:nvPr/>
        </p:nvSpPr>
        <p:spPr>
          <a:xfrm>
            <a:off x="4892435" y="5745704"/>
            <a:ext cx="6723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PQL Sample</a:t>
            </a:r>
          </a:p>
          <a:p>
            <a:pPr algn="ctr"/>
            <a:r>
              <a:rPr lang="en-US" sz="2000" dirty="0"/>
              <a:t>Ex: “Find uses of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String.concat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/>
              <a:t>in methods that return Strings defined in classes that extend the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Human</a:t>
            </a:r>
            <a:r>
              <a:rPr lang="en-US" sz="2000" dirty="0"/>
              <a:t> supertype.”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46840-3982-F54F-86D1-458CE33F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35" y="1775597"/>
            <a:ext cx="6723890" cy="376273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1096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3241" cy="848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PQL provides an ANTLR-based grammar that supports a Domain Specific Language (DSL) tailored for querying and transforming 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8B82C-8C50-DC47-811E-DE4DA2907EC0}"/>
              </a:ext>
            </a:extLst>
          </p:cNvPr>
          <p:cNvSpPr txBox="1"/>
          <p:nvPr/>
        </p:nvSpPr>
        <p:spPr>
          <a:xfrm>
            <a:off x="2804953" y="6123639"/>
            <a:ext cx="5798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General PQL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7C1F8-3985-7B4C-B578-EAC46850052A}"/>
              </a:ext>
            </a:extLst>
          </p:cNvPr>
          <p:cNvSpPr txBox="1"/>
          <p:nvPr/>
        </p:nvSpPr>
        <p:spPr>
          <a:xfrm>
            <a:off x="2075849" y="2673626"/>
            <a:ext cx="7597541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when</a:t>
            </a:r>
            <a:r>
              <a:rPr lang="en-US" sz="1600" dirty="0">
                <a:latin typeface="Courier" pitchFamily="2" charset="0"/>
              </a:rPr>
              <a:t> {</a:t>
            </a:r>
          </a:p>
          <a:p>
            <a:r>
              <a:rPr lang="en-US" sz="1600" dirty="0">
                <a:latin typeface="Courier" pitchFamily="2" charset="0"/>
              </a:rPr>
              <a:t>  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fragment</a:t>
            </a:r>
            <a:r>
              <a:rPr lang="en-US" sz="1600" dirty="0">
                <a:latin typeface="Courier" pitchFamily="2" charset="0"/>
              </a:rPr>
              <a:t>(options) {       </a:t>
            </a:r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//Options control matching policy 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				details (e.g., partial orderings)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codePattern</a:t>
            </a:r>
            <a:r>
              <a:rPr lang="en-US" sz="1600" dirty="0">
                <a:latin typeface="Courier" pitchFamily="2" charset="0"/>
              </a:rPr>
              <a:t>(options) {} </a:t>
            </a:r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//Patterns match code artifacts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				and bind names to them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codePattern</a:t>
            </a:r>
            <a:r>
              <a:rPr lang="en-US" sz="1600" dirty="0">
                <a:latin typeface="Courier" pitchFamily="2" charset="0"/>
              </a:rPr>
              <a:t>(options) {}</a:t>
            </a: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fragment</a:t>
            </a:r>
            <a:r>
              <a:rPr lang="en-US" sz="1600" dirty="0">
                <a:latin typeface="Courier" pitchFamily="2" charset="0"/>
              </a:rPr>
              <a:t>(options) {}    </a:t>
            </a:r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//Fragments can be nested to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				create powerful queries</a:t>
            </a:r>
            <a:endParaRPr lang="en-US" sz="14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}</a:t>
            </a:r>
            <a:endParaRPr lang="en-US" sz="1400" dirty="0">
              <a:solidFill>
                <a:schemeClr val="accent6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 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then</a:t>
            </a:r>
            <a:r>
              <a:rPr lang="en-US" sz="1600" dirty="0">
                <a:latin typeface="Courier" pitchFamily="2" charset="0"/>
              </a:rPr>
              <a:t> {</a:t>
            </a:r>
          </a:p>
          <a:p>
            <a:r>
              <a:rPr lang="en-US" sz="1600" dirty="0">
                <a:latin typeface="Courier" pitchFamily="2" charset="0"/>
              </a:rPr>
              <a:t>  command(options) {}       </a:t>
            </a:r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//Commands act on name bindings to</a:t>
            </a:r>
          </a:p>
          <a:p>
            <a:r>
              <a:rPr lang="en-US" sz="1400" dirty="0">
                <a:solidFill>
                  <a:schemeClr val="accent6"/>
                </a:solidFill>
                <a:latin typeface="Courier" pitchFamily="2" charset="0"/>
              </a:rPr>
              <a:t>				modify/create/delete code artifacts</a:t>
            </a:r>
          </a:p>
          <a:p>
            <a:r>
              <a:rPr lang="en-US" sz="1600" dirty="0">
                <a:latin typeface="Courier" pitchFamily="2" charset="0"/>
              </a:rPr>
              <a:t>  command(options) {}</a:t>
            </a:r>
          </a:p>
          <a:p>
            <a:r>
              <a:rPr lang="en-US" sz="16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7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84AC-7378-F446-9F98-B062E23B6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2D809-2E2D-8440-A44D-5B90130B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8103" cy="4351338"/>
          </a:xfrm>
        </p:spPr>
        <p:txBody>
          <a:bodyPr/>
          <a:lstStyle/>
          <a:p>
            <a:r>
              <a:rPr lang="en-US" dirty="0"/>
              <a:t>Program Query Language (PQL)</a:t>
            </a:r>
          </a:p>
          <a:p>
            <a:pPr lvl="1"/>
            <a:r>
              <a:rPr lang="en-US" dirty="0"/>
              <a:t>Roots &amp; Purpose</a:t>
            </a:r>
          </a:p>
          <a:p>
            <a:r>
              <a:rPr lang="en-US" dirty="0"/>
              <a:t>API Refactoring Types</a:t>
            </a:r>
          </a:p>
          <a:p>
            <a:r>
              <a:rPr lang="en-US" dirty="0"/>
              <a:t>Mitigation Approaches</a:t>
            </a:r>
          </a:p>
          <a:p>
            <a:r>
              <a:rPr lang="en-US" dirty="0"/>
              <a:t>PQL Approach</a:t>
            </a:r>
          </a:p>
          <a:p>
            <a:pPr lvl="1"/>
            <a:r>
              <a:rPr lang="en-US" dirty="0"/>
              <a:t>Technical Challenges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Future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4D007-E738-F144-BF73-F3AB58C7E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609" y="1590261"/>
            <a:ext cx="5616191" cy="4618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9C1622-136C-8D4B-9E0F-8E09A165ECC7}"/>
              </a:ext>
            </a:extLst>
          </p:cNvPr>
          <p:cNvSpPr txBox="1"/>
          <p:nvPr/>
        </p:nvSpPr>
        <p:spPr>
          <a:xfrm>
            <a:off x="5737609" y="6228811"/>
            <a:ext cx="561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PQL IDE</a:t>
            </a:r>
          </a:p>
        </p:txBody>
      </p:sp>
    </p:spTree>
    <p:extLst>
      <p:ext uri="{BB962C8B-B14F-4D97-AF65-F5344CB8AC3E}">
        <p14:creationId xmlns:p14="http://schemas.microsoft.com/office/powerpoint/2010/main" val="962611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PQL Toolchain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7735" cy="39925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PQL toolchain creates a parse-tree of the source PQL.</a:t>
            </a:r>
          </a:p>
          <a:p>
            <a:r>
              <a:rPr lang="en-US" dirty="0"/>
              <a:t>Then it generates and compiles Java source code dynamically.</a:t>
            </a:r>
          </a:p>
          <a:p>
            <a:r>
              <a:rPr lang="en-US" dirty="0"/>
              <a:t>This results in a distributable program that queries and transforms source code for a given API migration case.</a:t>
            </a:r>
          </a:p>
          <a:p>
            <a:r>
              <a:rPr lang="en-US" dirty="0"/>
              <a:t>These programs can be packaged with libraries along with their API changes using Maven central and Maven plug-ins (future work).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1F33CF-B5E4-B24E-9F4B-93E852D2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407" y="2312864"/>
            <a:ext cx="5994400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FC9D2-18B2-F14B-8AE3-EB3F7B990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05" y="513047"/>
            <a:ext cx="2205904" cy="123444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661FFF-C9B8-7245-912F-4641025E570A}"/>
              </a:ext>
            </a:extLst>
          </p:cNvPr>
          <p:cNvSpPr txBox="1"/>
          <p:nvPr/>
        </p:nvSpPr>
        <p:spPr>
          <a:xfrm>
            <a:off x="5611560" y="1825625"/>
            <a:ext cx="2163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PQL Source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D6DACE-46C9-204A-927C-951DF7451939}"/>
              </a:ext>
            </a:extLst>
          </p:cNvPr>
          <p:cNvSpPr txBox="1"/>
          <p:nvPr/>
        </p:nvSpPr>
        <p:spPr>
          <a:xfrm>
            <a:off x="5596757" y="4119708"/>
            <a:ext cx="59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PQL Parse Tree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F1EFB-D792-E344-A6CC-D9C252C08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755" y="4601812"/>
            <a:ext cx="1970651" cy="111859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FF8626-D60F-7743-A610-3F42A72CDEBA}"/>
              </a:ext>
            </a:extLst>
          </p:cNvPr>
          <p:cNvSpPr txBox="1"/>
          <p:nvPr/>
        </p:nvSpPr>
        <p:spPr>
          <a:xfrm>
            <a:off x="5596755" y="5763680"/>
            <a:ext cx="197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 Source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9419682-7517-1048-B9E8-4E279B6623FD}"/>
              </a:ext>
            </a:extLst>
          </p:cNvPr>
          <p:cNvCxnSpPr>
            <a:stCxn id="7" idx="1"/>
            <a:endCxn id="4" idx="1"/>
          </p:cNvCxnSpPr>
          <p:nvPr/>
        </p:nvCxnSpPr>
        <p:spPr>
          <a:xfrm rot="10800000" flipH="1" flipV="1">
            <a:off x="5590405" y="1130266"/>
            <a:ext cx="2" cy="2065247"/>
          </a:xfrm>
          <a:prstGeom prst="curvedConnector3">
            <a:avLst>
              <a:gd name="adj1" fmla="val -11430000000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EEA005FD-EB9C-CA49-B5C8-9099A4689264}"/>
              </a:ext>
            </a:extLst>
          </p:cNvPr>
          <p:cNvCxnSpPr>
            <a:stCxn id="4" idx="1"/>
            <a:endCxn id="12" idx="1"/>
          </p:cNvCxnSpPr>
          <p:nvPr/>
        </p:nvCxnSpPr>
        <p:spPr>
          <a:xfrm rot="10800000" flipH="1" flipV="1">
            <a:off x="5590407" y="3195514"/>
            <a:ext cx="6348" cy="1965596"/>
          </a:xfrm>
          <a:prstGeom prst="curvedConnector3">
            <a:avLst>
              <a:gd name="adj1" fmla="val -3601134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13FA8E2-EFDE-2643-8828-0A5094316B42}"/>
              </a:ext>
            </a:extLst>
          </p:cNvPr>
          <p:cNvSpPr/>
          <p:nvPr/>
        </p:nvSpPr>
        <p:spPr>
          <a:xfrm>
            <a:off x="8288059" y="4803058"/>
            <a:ext cx="837464" cy="71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E7F00-BCD6-BF4E-B986-FB822B96842E}"/>
              </a:ext>
            </a:extLst>
          </p:cNvPr>
          <p:cNvSpPr txBox="1"/>
          <p:nvPr/>
        </p:nvSpPr>
        <p:spPr>
          <a:xfrm>
            <a:off x="8028527" y="5763680"/>
            <a:ext cx="13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Java Program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6D1F70-4263-104A-B7D7-AD4CED32AB13}"/>
              </a:ext>
            </a:extLst>
          </p:cNvPr>
          <p:cNvCxnSpPr>
            <a:stCxn id="12" idx="3"/>
            <a:endCxn id="27" idx="1"/>
          </p:cNvCxnSpPr>
          <p:nvPr/>
        </p:nvCxnSpPr>
        <p:spPr>
          <a:xfrm>
            <a:off x="7567406" y="5161110"/>
            <a:ext cx="720653" cy="0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F3EF188-F340-C84E-B507-965B1C02D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1072" y="4628386"/>
            <a:ext cx="1655064" cy="10579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FF907A8-2E4E-964B-B999-57C3FA940E02}"/>
              </a:ext>
            </a:extLst>
          </p:cNvPr>
          <p:cNvSpPr txBox="1"/>
          <p:nvPr/>
        </p:nvSpPr>
        <p:spPr>
          <a:xfrm>
            <a:off x="9971751" y="5763680"/>
            <a:ext cx="1653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Source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F9974A-3430-A744-A242-982A0C8F47CD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9125523" y="5156914"/>
            <a:ext cx="845550" cy="4196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58EE16F-6A7E-4046-9CDC-2A87DA09EEDB}"/>
              </a:ext>
            </a:extLst>
          </p:cNvPr>
          <p:cNvSpPr txBox="1"/>
          <p:nvPr/>
        </p:nvSpPr>
        <p:spPr>
          <a:xfrm>
            <a:off x="9199798" y="4828022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run 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138FFC-5DB4-4749-A403-21B96B47AE3B}"/>
              </a:ext>
            </a:extLst>
          </p:cNvPr>
          <p:cNvSpPr txBox="1"/>
          <p:nvPr/>
        </p:nvSpPr>
        <p:spPr>
          <a:xfrm>
            <a:off x="7527571" y="4828022"/>
            <a:ext cx="76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compile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EBCDB8-36E5-BE44-A07C-70CBA8AA1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396" y="513048"/>
            <a:ext cx="2075688" cy="123272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0A3FC2-8C0A-034B-B7D8-BB6A65AA2A5A}"/>
              </a:ext>
            </a:extLst>
          </p:cNvPr>
          <p:cNvSpPr txBox="1"/>
          <p:nvPr/>
        </p:nvSpPr>
        <p:spPr>
          <a:xfrm>
            <a:off x="7924557" y="9928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32D7B2-4794-2541-83D1-2BA21817C211}"/>
              </a:ext>
            </a:extLst>
          </p:cNvPr>
          <p:cNvSpPr txBox="1"/>
          <p:nvPr/>
        </p:nvSpPr>
        <p:spPr>
          <a:xfrm>
            <a:off x="8312388" y="1825625"/>
            <a:ext cx="2203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PQL Grammar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04DB2C-DE73-5740-86BC-47F3F2DFE2B4}"/>
              </a:ext>
            </a:extLst>
          </p:cNvPr>
          <p:cNvSpPr txBox="1"/>
          <p:nvPr/>
        </p:nvSpPr>
        <p:spPr>
          <a:xfrm>
            <a:off x="5032015" y="1873247"/>
            <a:ext cx="58554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parse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255314-12FD-184B-A7CD-A2753794E633}"/>
              </a:ext>
            </a:extLst>
          </p:cNvPr>
          <p:cNvSpPr txBox="1"/>
          <p:nvPr/>
        </p:nvSpPr>
        <p:spPr>
          <a:xfrm>
            <a:off x="5032015" y="4178352"/>
            <a:ext cx="83478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281398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PQL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7939" cy="4045088"/>
          </a:xfrm>
        </p:spPr>
        <p:txBody>
          <a:bodyPr>
            <a:normAutofit/>
          </a:bodyPr>
          <a:lstStyle/>
          <a:p>
            <a:r>
              <a:rPr lang="en-US" dirty="0"/>
              <a:t>PQL’s DSL grammar is similar to Java itself and makes it easy to identify and transform code artifacts.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16A12-7016-AD41-AEEE-9B363D056A14}"/>
              </a:ext>
            </a:extLst>
          </p:cNvPr>
          <p:cNvSpPr txBox="1"/>
          <p:nvPr/>
        </p:nvSpPr>
        <p:spPr>
          <a:xfrm>
            <a:off x="6935769" y="5949249"/>
            <a:ext cx="296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PQL’s DSL grammar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A5593-BAFE-B248-B2E0-F79AE509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577" y="992715"/>
            <a:ext cx="6631455" cy="44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2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20BB-BF9E-924C-AA59-85370EA1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PQL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572F-6FCB-1D44-8179-4B8A3BA71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431235"/>
            <a:ext cx="2965174" cy="48188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PQL’s IDE makes it easy to review and approve the changes PQL makes to source code.</a:t>
            </a:r>
          </a:p>
          <a:p>
            <a:r>
              <a:rPr lang="en-US" dirty="0"/>
              <a:t>A before-after code diff </a:t>
            </a:r>
            <a:r>
              <a:rPr lang="en-US"/>
              <a:t>is shown in the IDE’s center view.</a:t>
            </a:r>
            <a:endParaRPr lang="en-US" dirty="0"/>
          </a:p>
          <a:p>
            <a:r>
              <a:rPr lang="en-US" dirty="0"/>
              <a:t>Users may approve or reject changes individually or as a whole.</a:t>
            </a:r>
          </a:p>
          <a:p>
            <a:r>
              <a:rPr lang="en-US" dirty="0"/>
              <a:t>A summary of examined and modified files is shown in the lower half.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16A12-7016-AD41-AEEE-9B363D056A14}"/>
              </a:ext>
            </a:extLst>
          </p:cNvPr>
          <p:cNvSpPr txBox="1"/>
          <p:nvPr/>
        </p:nvSpPr>
        <p:spPr>
          <a:xfrm>
            <a:off x="6642419" y="6338544"/>
            <a:ext cx="387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PQL IDE (Code Diff and Change Review)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8BAF60-0553-9947-981F-351EF4A5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295" y="334790"/>
            <a:ext cx="8074844" cy="59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56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F153-D904-1A44-848F-D0B92AB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ROGER Transition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35A1-8839-F342-823C-4A55484A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ROGER is a server application framework and implementation used by government agencies (DoD, IC and SAR communities).</a:t>
            </a:r>
          </a:p>
          <a:p>
            <a:r>
              <a:rPr lang="en-US" dirty="0"/>
              <a:t>ROGER uses plugins to provide various services. Each plugin’s lifecycle stage, including initialization, is managed by the core ROGER server.</a:t>
            </a:r>
          </a:p>
          <a:p>
            <a:r>
              <a:rPr lang="en-US" dirty="0"/>
              <a:t>Developers noted that providing the plugin with a name during initialization would significantly assist with troubleshooting.</a:t>
            </a:r>
          </a:p>
          <a:p>
            <a:r>
              <a:rPr lang="en-US" dirty="0"/>
              <a:t>It turned out that the changes required multiple touchpoints that were well defined but time consuming to implement manually.</a:t>
            </a:r>
          </a:p>
        </p:txBody>
      </p:sp>
    </p:spTree>
    <p:extLst>
      <p:ext uri="{BB962C8B-B14F-4D97-AF65-F5344CB8AC3E}">
        <p14:creationId xmlns:p14="http://schemas.microsoft.com/office/powerpoint/2010/main" val="325650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F153-D904-1A44-848F-D0B92AB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ROGER Transition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35A1-8839-F342-823C-4A55484AE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0757" cy="4351338"/>
          </a:xfrm>
        </p:spPr>
        <p:txBody>
          <a:bodyPr/>
          <a:lstStyle/>
          <a:p>
            <a:r>
              <a:rPr lang="en-US" dirty="0"/>
              <a:t>The changes requires the following steps:</a:t>
            </a:r>
          </a:p>
          <a:p>
            <a:pPr lvl="1"/>
            <a:r>
              <a:rPr lang="en-US" dirty="0"/>
              <a:t>Examine 176 Java sources files for those that implemented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dirty="0"/>
              <a:t> Java interface or one of its descendants.</a:t>
            </a:r>
          </a:p>
          <a:p>
            <a:pPr lvl="1"/>
            <a:r>
              <a:rPr lang="en-US" dirty="0"/>
              <a:t>Modify the identified files by:</a:t>
            </a:r>
          </a:p>
          <a:p>
            <a:pPr lvl="2"/>
            <a:r>
              <a:rPr lang="en-US" dirty="0"/>
              <a:t>Adding a String parameter to the Configure method.</a:t>
            </a:r>
          </a:p>
          <a:p>
            <a:pPr lvl="2"/>
            <a:r>
              <a:rPr lang="en-US" dirty="0"/>
              <a:t>Adding a class field to hold the value.</a:t>
            </a:r>
          </a:p>
          <a:p>
            <a:pPr lvl="2"/>
            <a:r>
              <a:rPr lang="en-US" dirty="0"/>
              <a:t>Adding a getter and setter method to the file.</a:t>
            </a:r>
          </a:p>
          <a:p>
            <a:pPr lvl="2"/>
            <a:r>
              <a:rPr lang="en-US" dirty="0"/>
              <a:t>Adding a method invocation in the Configure method to invoke the setter.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CCC85-6852-B643-A531-4A4D021A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26" y="86565"/>
            <a:ext cx="2300817" cy="6090398"/>
          </a:xfrm>
          <a:prstGeom prst="rect">
            <a:avLst/>
          </a:prstGeom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BC61EA7E-488F-184B-8D83-EBB974C71F4E}"/>
              </a:ext>
            </a:extLst>
          </p:cNvPr>
          <p:cNvSpPr/>
          <p:nvPr/>
        </p:nvSpPr>
        <p:spPr>
          <a:xfrm>
            <a:off x="8959865" y="503741"/>
            <a:ext cx="2712603" cy="253297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54CC6-5EB8-8845-AE99-B2801BD6A5D1}"/>
              </a:ext>
            </a:extLst>
          </p:cNvPr>
          <p:cNvSpPr txBox="1"/>
          <p:nvPr/>
        </p:nvSpPr>
        <p:spPr>
          <a:xfrm>
            <a:off x="9145446" y="1367522"/>
            <a:ext cx="220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I went to graduate school for this?</a:t>
            </a:r>
          </a:p>
        </p:txBody>
      </p:sp>
    </p:spTree>
    <p:extLst>
      <p:ext uri="{BB962C8B-B14F-4D97-AF65-F5344CB8AC3E}">
        <p14:creationId xmlns:p14="http://schemas.microsoft.com/office/powerpoint/2010/main" val="133184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F153-D904-1A44-848F-D0B92AB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ROGER Transition Case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1E21E7-E48B-924D-ADCE-383B47D79C4D}"/>
              </a:ext>
            </a:extLst>
          </p:cNvPr>
          <p:cNvGrpSpPr/>
          <p:nvPr/>
        </p:nvGrpSpPr>
        <p:grpSpPr>
          <a:xfrm>
            <a:off x="860777" y="1927755"/>
            <a:ext cx="6489700" cy="3955329"/>
            <a:chOff x="2684844" y="760059"/>
            <a:chExt cx="6489700" cy="3955329"/>
          </a:xfrm>
        </p:grpSpPr>
        <p:pic>
          <p:nvPicPr>
            <p:cNvPr id="1026" name="Picture 2" descr="Superhero Transformation">
              <a:hlinkClick r:id="rId2"/>
              <a:extLst>
                <a:ext uri="{FF2B5EF4-FFF2-40B4-BE49-F238E27FC236}">
                  <a16:creationId xmlns:a16="http://schemas.microsoft.com/office/drawing/2014/main" id="{FCA66FA0-2B79-204C-97C8-9EE26BF451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08"/>
            <a:stretch/>
          </p:blipFill>
          <p:spPr bwMode="auto">
            <a:xfrm>
              <a:off x="2684844" y="760059"/>
              <a:ext cx="6489700" cy="3955329"/>
            </a:xfrm>
            <a:prstGeom prst="rect">
              <a:avLst/>
            </a:prstGeom>
            <a:solidFill>
              <a:srgbClr val="384FA3"/>
            </a:solidFill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C8A849-00F2-9F49-8FE9-5CD1B6ACD831}"/>
                </a:ext>
              </a:extLst>
            </p:cNvPr>
            <p:cNvSpPr txBox="1"/>
            <p:nvPr/>
          </p:nvSpPr>
          <p:spPr>
            <a:xfrm>
              <a:off x="4684889" y="2286364"/>
              <a:ext cx="2291644" cy="1107996"/>
            </a:xfrm>
            <a:prstGeom prst="rect">
              <a:avLst/>
            </a:prstGeom>
            <a:solidFill>
              <a:srgbClr val="384FA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latin typeface="Comic Sans MS" panose="030F0902030302020204" pitchFamily="66" charset="0"/>
                </a:rPr>
                <a:t>PQL</a:t>
              </a:r>
            </a:p>
          </p:txBody>
        </p:sp>
      </p:grpSp>
      <p:sp>
        <p:nvSpPr>
          <p:cNvPr id="9" name="Cloud Callout 8">
            <a:extLst>
              <a:ext uri="{FF2B5EF4-FFF2-40B4-BE49-F238E27FC236}">
                <a16:creationId xmlns:a16="http://schemas.microsoft.com/office/drawing/2014/main" id="{3D945186-A4CD-724E-9CDF-393B68411282}"/>
              </a:ext>
            </a:extLst>
          </p:cNvPr>
          <p:cNvSpPr/>
          <p:nvPr/>
        </p:nvSpPr>
        <p:spPr>
          <a:xfrm>
            <a:off x="7729376" y="542737"/>
            <a:ext cx="2712603" cy="1816641"/>
          </a:xfrm>
          <a:prstGeom prst="cloudCallout">
            <a:avLst>
              <a:gd name="adj1" fmla="val -161080"/>
              <a:gd name="adj2" fmla="val -78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D5B27-C55B-3342-B248-F28A2E284830}"/>
              </a:ext>
            </a:extLst>
          </p:cNvPr>
          <p:cNvSpPr txBox="1"/>
          <p:nvPr/>
        </p:nvSpPr>
        <p:spPr>
          <a:xfrm>
            <a:off x="8118157" y="1367522"/>
            <a:ext cx="220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mic Sans MS" panose="030F0902030302020204" pitchFamily="66" charset="0"/>
              </a:rPr>
              <a:t>I GOT THIS!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B0761F-5270-A64D-9CBD-57D8B24A6C22}"/>
              </a:ext>
            </a:extLst>
          </p:cNvPr>
          <p:cNvSpPr txBox="1"/>
          <p:nvPr/>
        </p:nvSpPr>
        <p:spPr>
          <a:xfrm>
            <a:off x="8389091" y="5147733"/>
            <a:ext cx="2508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PQL Knows How To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Match Code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Code Patterns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6C3550-C0BA-0D45-9060-1C1243468F63}"/>
              </a:ext>
            </a:extLst>
          </p:cNvPr>
          <p:cNvSpPr txBox="1"/>
          <p:nvPr/>
        </p:nvSpPr>
        <p:spPr>
          <a:xfrm>
            <a:off x="7877701" y="2997478"/>
            <a:ext cx="35313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when</a:t>
            </a:r>
            <a:r>
              <a:rPr lang="en-US" sz="1600" dirty="0">
                <a:latin typeface="Courier" pitchFamily="2" charset="0"/>
              </a:rPr>
              <a:t> {</a:t>
            </a:r>
          </a:p>
          <a:p>
            <a:r>
              <a:rPr lang="en-US" sz="1600" dirty="0">
                <a:latin typeface="Courier" pitchFamily="2" charset="0"/>
              </a:rPr>
              <a:t>  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fragment</a:t>
            </a:r>
            <a:r>
              <a:rPr lang="en-US" sz="1600" dirty="0">
                <a:latin typeface="Courier" pitchFamily="2" charset="0"/>
              </a:rPr>
              <a:t>(options) {       </a:t>
            </a:r>
            <a:endParaRPr lang="en-US" sz="1400" dirty="0">
              <a:solidFill>
                <a:schemeClr val="accent6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  </a:t>
            </a:r>
            <a:r>
              <a:rPr lang="en-US" sz="1600" dirty="0" err="1">
                <a:latin typeface="Courier" pitchFamily="2" charset="0"/>
              </a:rPr>
              <a:t>codePattern</a:t>
            </a:r>
            <a:r>
              <a:rPr lang="en-US" sz="1600" dirty="0">
                <a:latin typeface="Courier" pitchFamily="2" charset="0"/>
              </a:rPr>
              <a:t>(options) {}</a:t>
            </a:r>
            <a:endParaRPr lang="en-US" sz="14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  }</a:t>
            </a:r>
            <a:endParaRPr lang="en-US" sz="1400" dirty="0">
              <a:solidFill>
                <a:schemeClr val="accent6"/>
              </a:solidFill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} </a:t>
            </a:r>
            <a:r>
              <a:rPr lang="en-US" sz="1600" dirty="0">
                <a:solidFill>
                  <a:srgbClr val="C00000"/>
                </a:solidFill>
                <a:latin typeface="Courier" pitchFamily="2" charset="0"/>
              </a:rPr>
              <a:t>then</a:t>
            </a:r>
            <a:r>
              <a:rPr lang="en-US" sz="1600" dirty="0">
                <a:latin typeface="Courier" pitchFamily="2" charset="0"/>
              </a:rPr>
              <a:t> {</a:t>
            </a:r>
          </a:p>
          <a:p>
            <a:r>
              <a:rPr lang="en-US" sz="1600" dirty="0">
                <a:latin typeface="Courier" pitchFamily="2" charset="0"/>
              </a:rPr>
              <a:t>  command(options) {}</a:t>
            </a:r>
          </a:p>
          <a:p>
            <a:r>
              <a:rPr lang="en-US" sz="1600" dirty="0">
                <a:latin typeface="Courier" pitchFamily="2" charset="0"/>
              </a:rPr>
              <a:t>}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FE573FF9-0805-7340-9B86-09A8226ACC59}"/>
              </a:ext>
            </a:extLst>
          </p:cNvPr>
          <p:cNvSpPr/>
          <p:nvPr/>
        </p:nvSpPr>
        <p:spPr>
          <a:xfrm>
            <a:off x="7529689" y="3642967"/>
            <a:ext cx="903111" cy="1956322"/>
          </a:xfrm>
          <a:custGeom>
            <a:avLst/>
            <a:gdLst>
              <a:gd name="connsiteX0" fmla="*/ 1186751 w 1186751"/>
              <a:gd name="connsiteY0" fmla="*/ 1956322 h 1956322"/>
              <a:gd name="connsiteX1" fmla="*/ 1418 w 1186751"/>
              <a:gd name="connsiteY1" fmla="*/ 375877 h 1956322"/>
              <a:gd name="connsiteX2" fmla="*/ 949684 w 1186751"/>
              <a:gd name="connsiteY2" fmla="*/ 25922 h 1956322"/>
              <a:gd name="connsiteX3" fmla="*/ 1141595 w 1186751"/>
              <a:gd name="connsiteY3" fmla="*/ 25922 h 1956322"/>
              <a:gd name="connsiteX4" fmla="*/ 1141595 w 1186751"/>
              <a:gd name="connsiteY4" fmla="*/ 25922 h 19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6751" h="1956322">
                <a:moveTo>
                  <a:pt x="1186751" y="1956322"/>
                </a:moveTo>
                <a:cubicBezTo>
                  <a:pt x="613840" y="1326966"/>
                  <a:pt x="40929" y="697610"/>
                  <a:pt x="1418" y="375877"/>
                </a:cubicBezTo>
                <a:cubicBezTo>
                  <a:pt x="-38093" y="54144"/>
                  <a:pt x="759654" y="84248"/>
                  <a:pt x="949684" y="25922"/>
                </a:cubicBezTo>
                <a:cubicBezTo>
                  <a:pt x="1139713" y="-32404"/>
                  <a:pt x="1141595" y="25922"/>
                  <a:pt x="1141595" y="25922"/>
                </a:cubicBezTo>
                <a:lnTo>
                  <a:pt x="1141595" y="25922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AA37F6E9-CDF5-134B-8E6D-7D4A1A36A6E5}"/>
              </a:ext>
            </a:extLst>
          </p:cNvPr>
          <p:cNvSpPr/>
          <p:nvPr/>
        </p:nvSpPr>
        <p:spPr>
          <a:xfrm>
            <a:off x="10679289" y="4470400"/>
            <a:ext cx="769175" cy="1411111"/>
          </a:xfrm>
          <a:custGeom>
            <a:avLst/>
            <a:gdLst>
              <a:gd name="connsiteX0" fmla="*/ 158044 w 769175"/>
              <a:gd name="connsiteY0" fmla="*/ 1411111 h 1411111"/>
              <a:gd name="connsiteX1" fmla="*/ 767644 w 769175"/>
              <a:gd name="connsiteY1" fmla="*/ 372533 h 1411111"/>
              <a:gd name="connsiteX2" fmla="*/ 0 w 769175"/>
              <a:gd name="connsiteY2" fmla="*/ 0 h 1411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9175" h="1411111">
                <a:moveTo>
                  <a:pt x="158044" y="1411111"/>
                </a:moveTo>
                <a:cubicBezTo>
                  <a:pt x="476014" y="1009414"/>
                  <a:pt x="793985" y="607718"/>
                  <a:pt x="767644" y="372533"/>
                </a:cubicBezTo>
                <a:cubicBezTo>
                  <a:pt x="741303" y="137348"/>
                  <a:pt x="370651" y="68674"/>
                  <a:pt x="0" y="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07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F153-D904-1A44-848F-D0B92AB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Syntax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609A66-CD29-D34A-BFC3-E723C5453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6666"/>
            <a:ext cx="8089900" cy="289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75F80F-7835-F441-9379-4EA48DB517E1}"/>
              </a:ext>
            </a:extLst>
          </p:cNvPr>
          <p:cNvSpPr txBox="1"/>
          <p:nvPr/>
        </p:nvSpPr>
        <p:spPr>
          <a:xfrm>
            <a:off x="-417688" y="5253578"/>
            <a:ext cx="817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PQL Pattern Language To Describe What to Look For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7F444D18-528D-1041-B7D8-F55952A753B5}"/>
              </a:ext>
            </a:extLst>
          </p:cNvPr>
          <p:cNvSpPr/>
          <p:nvPr/>
        </p:nvSpPr>
        <p:spPr>
          <a:xfrm>
            <a:off x="8870246" y="3105092"/>
            <a:ext cx="2483554" cy="918747"/>
          </a:xfrm>
          <a:prstGeom prst="wedgeEllipseCallout">
            <a:avLst>
              <a:gd name="adj1" fmla="val -150918"/>
              <a:gd name="adj2" fmla="val 35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for method declarations that look like this. 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4A9AF699-7C22-0C48-AFEB-8391C642EB3C}"/>
              </a:ext>
            </a:extLst>
          </p:cNvPr>
          <p:cNvSpPr/>
          <p:nvPr/>
        </p:nvSpPr>
        <p:spPr>
          <a:xfrm>
            <a:off x="8435624" y="1993461"/>
            <a:ext cx="2483554" cy="918747"/>
          </a:xfrm>
          <a:prstGeom prst="wedgeEllipseCallout">
            <a:avLst>
              <a:gd name="adj1" fmla="val -146827"/>
              <a:gd name="adj2" fmla="val 42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classes that look like this 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E10DB9-9919-FF4D-B41B-7D20C36D9484}"/>
              </a:ext>
            </a:extLst>
          </p:cNvPr>
          <p:cNvSpPr/>
          <p:nvPr/>
        </p:nvSpPr>
        <p:spPr>
          <a:xfrm>
            <a:off x="8139995" y="5012266"/>
            <a:ext cx="3567289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 yeah, and it give each result an ID I can reference to change the code (e.g., </a:t>
            </a:r>
            <a:r>
              <a:rPr lang="en-US" dirty="0" err="1"/>
              <a:t>methodID</a:t>
            </a:r>
            <a:r>
              <a:rPr lang="en-US" dirty="0"/>
              <a:t> and </a:t>
            </a:r>
            <a:r>
              <a:rPr lang="en-US" dirty="0" err="1"/>
              <a:t>classID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5555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F153-D904-1A44-848F-D0B92AB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Syntax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5F80F-7835-F441-9379-4EA48DB517E1}"/>
              </a:ext>
            </a:extLst>
          </p:cNvPr>
          <p:cNvSpPr txBox="1"/>
          <p:nvPr/>
        </p:nvSpPr>
        <p:spPr>
          <a:xfrm>
            <a:off x="42336" y="6123543"/>
            <a:ext cx="817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PQL Pattern Language To Describe What to Change and How To Change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78FA2C-62C9-3F4B-8F71-E29CE5AD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7" y="1690687"/>
            <a:ext cx="8698611" cy="4032779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7F444D18-528D-1041-B7D8-F55952A753B5}"/>
              </a:ext>
            </a:extLst>
          </p:cNvPr>
          <p:cNvSpPr/>
          <p:nvPr/>
        </p:nvSpPr>
        <p:spPr>
          <a:xfrm>
            <a:off x="8870246" y="3105092"/>
            <a:ext cx="2483554" cy="918747"/>
          </a:xfrm>
          <a:prstGeom prst="wedgeEllipseCallout">
            <a:avLst>
              <a:gd name="adj1" fmla="val -150918"/>
              <a:gd name="adj2" fmla="val 35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Getter &amp; Setter to </a:t>
            </a:r>
            <a:r>
              <a:rPr lang="en-US" dirty="0" err="1"/>
              <a:t>classID</a:t>
            </a:r>
            <a:endParaRPr lang="en-US" dirty="0"/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4A9AF699-7C22-0C48-AFEB-8391C642EB3C}"/>
              </a:ext>
            </a:extLst>
          </p:cNvPr>
          <p:cNvSpPr/>
          <p:nvPr/>
        </p:nvSpPr>
        <p:spPr>
          <a:xfrm>
            <a:off x="7628469" y="1162381"/>
            <a:ext cx="2483554" cy="918747"/>
          </a:xfrm>
          <a:prstGeom prst="wedgeEllipseCallout">
            <a:avLst>
              <a:gd name="adj1" fmla="val -146827"/>
              <a:gd name="adj2" fmla="val 428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Parameter to </a:t>
            </a:r>
            <a:r>
              <a:rPr lang="en-US" dirty="0" err="1"/>
              <a:t>methodID</a:t>
            </a:r>
            <a:endParaRPr lang="en-US" dirty="0"/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E5237A7A-0040-4346-895B-E37BA46DFDDD}"/>
              </a:ext>
            </a:extLst>
          </p:cNvPr>
          <p:cNvSpPr/>
          <p:nvPr/>
        </p:nvSpPr>
        <p:spPr>
          <a:xfrm>
            <a:off x="7798415" y="4129056"/>
            <a:ext cx="2483554" cy="918747"/>
          </a:xfrm>
          <a:prstGeom prst="wedgeEllipseCallout">
            <a:avLst>
              <a:gd name="adj1" fmla="val -150918"/>
              <a:gd name="adj2" fmla="val 354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you get the picture</a:t>
            </a:r>
          </a:p>
        </p:txBody>
      </p:sp>
    </p:spTree>
    <p:extLst>
      <p:ext uri="{BB962C8B-B14F-4D97-AF65-F5344CB8AC3E}">
        <p14:creationId xmlns:p14="http://schemas.microsoft.com/office/powerpoint/2010/main" val="1805459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F153-D904-1A44-848F-D0B92AB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ROGER Transition Case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535A1-8839-F342-823C-4A55484AE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176 Java Classes Examined</a:t>
            </a:r>
          </a:p>
          <a:p>
            <a:r>
              <a:rPr lang="en-US" dirty="0"/>
              <a:t>Matches found in 80 files</a:t>
            </a:r>
          </a:p>
          <a:p>
            <a:r>
              <a:rPr lang="en-US" dirty="0"/>
              <a:t>78 files modified</a:t>
            </a:r>
          </a:p>
          <a:p>
            <a:r>
              <a:rPr lang="en-US" dirty="0"/>
              <a:t>34 </a:t>
            </a:r>
            <a:r>
              <a:rPr lang="en-US" dirty="0" err="1"/>
              <a:t>kloc</a:t>
            </a:r>
            <a:r>
              <a:rPr lang="en-US" dirty="0"/>
              <a:t> analyzed</a:t>
            </a:r>
          </a:p>
          <a:p>
            <a:r>
              <a:rPr lang="en-US" dirty="0"/>
              <a:t>Runtime &lt; 9 seconds (first time)</a:t>
            </a:r>
          </a:p>
          <a:p>
            <a:r>
              <a:rPr lang="en-US" dirty="0"/>
              <a:t>Runtime &lt; 5 seconds (subsequent runs after caching parse trees)</a:t>
            </a:r>
          </a:p>
          <a:p>
            <a:r>
              <a:rPr lang="en-US" dirty="0"/>
              <a:t>Multi-threaded parse-tree generation</a:t>
            </a:r>
          </a:p>
          <a:p>
            <a:r>
              <a:rPr lang="en-US" dirty="0"/>
              <a:t>Run on Ubuntu 16.04 LTS Virtual Machine with 4 CPU, 8 GB Ram.</a:t>
            </a:r>
          </a:p>
          <a:p>
            <a:r>
              <a:rPr lang="en-US" dirty="0"/>
              <a:t>Results preserve all lexical information (comments and whitespace) – friendly for future-</a:t>
            </a:r>
            <a:r>
              <a:rPr lang="en-US"/>
              <a:t>maintainence!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22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0D0E-F3DA-2E49-A964-580A05DE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PQL Expressivity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E35F2-0AD3-5440-AD16-C26DE7D27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PQL is tailored to lowering the cost of API evolution on clients. The focus is on Java and object-oriented programming.</a:t>
            </a:r>
          </a:p>
          <a:p>
            <a:r>
              <a:rPr lang="en-US" dirty="0"/>
              <a:t>PQL’s expressivity includes matching typical object-oriented constructs, like method </a:t>
            </a:r>
            <a:r>
              <a:rPr lang="en-US"/>
              <a:t>declarations and invocations</a:t>
            </a:r>
            <a:r>
              <a:rPr lang="en-US" dirty="0"/>
              <a:t>, field declarations, getter/setter declarations and invocations, constructor declarations, variable references, class declarations, exception declarations, etc.</a:t>
            </a:r>
          </a:p>
          <a:p>
            <a:r>
              <a:rPr lang="en-US" dirty="0"/>
              <a:t>Using these constructs, PQL can detect many kinds of complex multi-line API protocol changes, as well as simple method signature changes.</a:t>
            </a:r>
          </a:p>
        </p:txBody>
      </p:sp>
    </p:spTree>
    <p:extLst>
      <p:ext uri="{BB962C8B-B14F-4D97-AF65-F5344CB8AC3E}">
        <p14:creationId xmlns:p14="http://schemas.microsoft.com/office/powerpoint/2010/main" val="429146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21137" cy="1325563"/>
          </a:xfrm>
        </p:spPr>
        <p:txBody>
          <a:bodyPr/>
          <a:lstStyle/>
          <a:p>
            <a:r>
              <a:rPr lang="en-US" dirty="0"/>
              <a:t>PQL – Roots &amp;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95022" cy="45490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PQL owes its creation to the DARPA BRASS program as one approach to mitigate the code maintenance impact of </a:t>
            </a:r>
            <a:r>
              <a:rPr lang="en-US" i="1" dirty="0"/>
              <a:t>API evolution</a:t>
            </a:r>
            <a:r>
              <a:rPr lang="en-US" dirty="0"/>
              <a:t>.</a:t>
            </a:r>
          </a:p>
          <a:p>
            <a:r>
              <a:rPr lang="en-US" dirty="0"/>
              <a:t>API evolution</a:t>
            </a:r>
          </a:p>
          <a:p>
            <a:pPr lvl="1"/>
            <a:r>
              <a:rPr lang="en-US" dirty="0"/>
              <a:t>Changes to library/framework APIs that break client applications.</a:t>
            </a:r>
          </a:p>
          <a:p>
            <a:pPr lvl="1"/>
            <a:r>
              <a:rPr lang="en-US" dirty="0"/>
              <a:t>Over 80% due to semantic-preserving  refactoring [1].</a:t>
            </a:r>
          </a:p>
          <a:p>
            <a:r>
              <a:rPr lang="en-US" dirty="0"/>
              <a:t>Purpose of PQL is to reduce the cost of impact analysis and maintenance on  library/framework clients due to refactoring.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402E7-4757-3E47-B9D4-16DB81D4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560" y="576533"/>
            <a:ext cx="2594096" cy="5416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03688-24D1-2F4D-B5BF-31744E6FE14C}"/>
              </a:ext>
            </a:extLst>
          </p:cNvPr>
          <p:cNvSpPr txBox="1"/>
          <p:nvPr/>
        </p:nvSpPr>
        <p:spPr>
          <a:xfrm>
            <a:off x="8129319" y="6059396"/>
            <a:ext cx="2926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Common types of refactoring</a:t>
            </a:r>
          </a:p>
          <a:p>
            <a:pPr algn="ctr"/>
            <a:r>
              <a:rPr lang="en-US" dirty="0"/>
              <a:t>that break client code [1]</a:t>
            </a:r>
          </a:p>
        </p:txBody>
      </p:sp>
    </p:spTree>
    <p:extLst>
      <p:ext uri="{BB962C8B-B14F-4D97-AF65-F5344CB8AC3E}">
        <p14:creationId xmlns:p14="http://schemas.microsoft.com/office/powerpoint/2010/main" val="121984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EA441-3054-3E47-9DA0-3620B589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3640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735014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E139-B825-914F-9297-6B6A9988B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AD3F1-D2B8-B242-821D-0F2D877C6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[1] D. Dig and R. Johnson, “How do APIs evolve? A story of refactoring,” p. 26, 2006.</a:t>
            </a:r>
          </a:p>
          <a:p>
            <a:r>
              <a:rPr lang="en-US" dirty="0"/>
              <a:t>[2] Y. </a:t>
            </a:r>
            <a:r>
              <a:rPr lang="en-US" dirty="0" err="1"/>
              <a:t>Cheon</a:t>
            </a:r>
            <a:r>
              <a:rPr lang="en-US" dirty="0"/>
              <a:t> and A. </a:t>
            </a:r>
            <a:r>
              <a:rPr lang="en-US" dirty="0" err="1"/>
              <a:t>Perumandla</a:t>
            </a:r>
            <a:r>
              <a:rPr lang="en-US" dirty="0"/>
              <a:t>, “Specifying and checking method call sequences of Java programs,” </a:t>
            </a:r>
            <a:r>
              <a:rPr lang="en-US" i="1" dirty="0"/>
              <a:t>Software Quality Journal</a:t>
            </a:r>
            <a:r>
              <a:rPr lang="en-US" dirty="0"/>
              <a:t>, vol. 15, no. 1, pp. 7–25, Jan. 2007,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10.1007/s11219-006-9001-4</a:t>
            </a:r>
            <a:r>
              <a:rPr lang="en-US" dirty="0"/>
              <a:t>.</a:t>
            </a:r>
          </a:p>
          <a:p>
            <a:r>
              <a:rPr lang="en-US" dirty="0"/>
              <a:t>[3] “Maven Repository: </a:t>
            </a:r>
            <a:r>
              <a:rPr lang="en-US" dirty="0" err="1"/>
              <a:t>com.fasterxml.jackson.core</a:t>
            </a:r>
            <a:r>
              <a:rPr lang="en-US" dirty="0"/>
              <a:t> » </a:t>
            </a:r>
            <a:r>
              <a:rPr lang="en-US" dirty="0" err="1"/>
              <a:t>jackson</a:t>
            </a:r>
            <a:r>
              <a:rPr lang="en-US" dirty="0"/>
              <a:t>-core (Usages).” </a:t>
            </a:r>
            <a:r>
              <a:rPr lang="en-US" dirty="0">
                <a:hlinkClick r:id="rId3"/>
              </a:rPr>
              <a:t>https://mvnrepository.com/artifact/com.fasterxml.jackson.core/jackson-core/usages?p=2</a:t>
            </a:r>
            <a:r>
              <a:rPr lang="en-US" dirty="0"/>
              <a:t> (accessed Mar. 23, 2021).</a:t>
            </a:r>
          </a:p>
          <a:p>
            <a:r>
              <a:rPr lang="en-US" dirty="0"/>
              <a:t>[4] “Creating </a:t>
            </a:r>
            <a:r>
              <a:rPr lang="en-US" dirty="0" err="1"/>
              <a:t>srcML</a:t>
            </a:r>
            <a:r>
              <a:rPr lang="en-US" dirty="0"/>
              <a:t>.” </a:t>
            </a:r>
            <a:r>
              <a:rPr lang="en-US" dirty="0">
                <a:hlinkClick r:id="rId4"/>
              </a:rPr>
              <a:t>https://www.srcml.org/tutorials/creating-srcml.html</a:t>
            </a:r>
            <a:r>
              <a:rPr lang="en-US" dirty="0"/>
              <a:t> (accessed Mar. 23, 2021).</a:t>
            </a:r>
          </a:p>
          <a:p>
            <a:r>
              <a:rPr lang="en-US" dirty="0"/>
              <a:t>[5] F. Yamaguchi, N. </a:t>
            </a:r>
            <a:r>
              <a:rPr lang="en-US" dirty="0" err="1"/>
              <a:t>Golde</a:t>
            </a:r>
            <a:r>
              <a:rPr lang="en-US" dirty="0"/>
              <a:t>, D. Arp, and K. </a:t>
            </a:r>
            <a:r>
              <a:rPr lang="en-US" dirty="0" err="1"/>
              <a:t>Rieck</a:t>
            </a:r>
            <a:r>
              <a:rPr lang="en-US" dirty="0"/>
              <a:t>, “Modeling and Discovering Vulnerabilities with Code Property Graphs,” in </a:t>
            </a:r>
            <a:r>
              <a:rPr lang="en-US" i="1" dirty="0"/>
              <a:t>2014 IEEE Symposium on Security and Privacy</a:t>
            </a:r>
            <a:r>
              <a:rPr lang="en-US" dirty="0"/>
              <a:t>, San Jose, CA, May 2014, pp. 590–604, </a:t>
            </a:r>
            <a:r>
              <a:rPr lang="en-US" dirty="0" err="1"/>
              <a:t>doi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10.1109/SP.2014.44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9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96261" cy="1325563"/>
          </a:xfrm>
        </p:spPr>
        <p:txBody>
          <a:bodyPr/>
          <a:lstStyle/>
          <a:p>
            <a:r>
              <a:rPr lang="en-US" dirty="0"/>
              <a:t>Refactoring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321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Renaming or deleting methods.</a:t>
            </a:r>
          </a:p>
          <a:p>
            <a:r>
              <a:rPr lang="en-US" dirty="0"/>
              <a:t>Migrating methods to different classes (within or outside the original class hierarchy). </a:t>
            </a:r>
          </a:p>
          <a:p>
            <a:r>
              <a:rPr lang="en-US" dirty="0"/>
              <a:t>Moving class fields.</a:t>
            </a:r>
          </a:p>
          <a:p>
            <a:r>
              <a:rPr lang="en-US" dirty="0"/>
              <a:t>Method signature or return type changes.</a:t>
            </a:r>
          </a:p>
          <a:p>
            <a:r>
              <a:rPr lang="en-US" dirty="0"/>
              <a:t>Usage pattern changes.</a:t>
            </a:r>
          </a:p>
          <a:p>
            <a:pPr lvl="1"/>
            <a:r>
              <a:rPr lang="en-US" dirty="0"/>
              <a:t>Component clients interact with APIs using sequences of method calls on multiple classes  (protocols) [2].</a:t>
            </a:r>
          </a:p>
          <a:p>
            <a:r>
              <a:rPr lang="en-US" dirty="0"/>
              <a:t>Class level changes (splitting code for improved cohesion).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5564E9-25B2-EE47-AEE7-3A4D3DC8EC77}"/>
              </a:ext>
            </a:extLst>
          </p:cNvPr>
          <p:cNvSpPr/>
          <p:nvPr/>
        </p:nvSpPr>
        <p:spPr>
          <a:xfrm>
            <a:off x="7368899" y="964848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B840E9-2EB7-D64E-BD62-1541BF943361}"/>
              </a:ext>
            </a:extLst>
          </p:cNvPr>
          <p:cNvCxnSpPr/>
          <p:nvPr/>
        </p:nvCxnSpPr>
        <p:spPr>
          <a:xfrm>
            <a:off x="7368899" y="1311966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0B6519-5E74-5749-A3AF-C86353D489EA}"/>
              </a:ext>
            </a:extLst>
          </p:cNvPr>
          <p:cNvSpPr txBox="1"/>
          <p:nvPr/>
        </p:nvSpPr>
        <p:spPr>
          <a:xfrm>
            <a:off x="7591428" y="981482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8A58E-8954-B448-A905-267D69C11273}"/>
              </a:ext>
            </a:extLst>
          </p:cNvPr>
          <p:cNvSpPr txBox="1"/>
          <p:nvPr/>
        </p:nvSpPr>
        <p:spPr>
          <a:xfrm>
            <a:off x="7368898" y="1340676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Method A1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64998C-F22D-7F4C-9F78-980E2F045D91}"/>
              </a:ext>
            </a:extLst>
          </p:cNvPr>
          <p:cNvSpPr/>
          <p:nvPr/>
        </p:nvSpPr>
        <p:spPr>
          <a:xfrm>
            <a:off x="7368899" y="2495094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D5A41F-D5D2-2A47-BC92-636CFE76E3B4}"/>
              </a:ext>
            </a:extLst>
          </p:cNvPr>
          <p:cNvCxnSpPr/>
          <p:nvPr/>
        </p:nvCxnSpPr>
        <p:spPr>
          <a:xfrm>
            <a:off x="7368899" y="2842212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122F431-0814-F24C-A843-FCABC8954E26}"/>
              </a:ext>
            </a:extLst>
          </p:cNvPr>
          <p:cNvSpPr txBox="1"/>
          <p:nvPr/>
        </p:nvSpPr>
        <p:spPr>
          <a:xfrm>
            <a:off x="7591428" y="2511728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A’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27CABF-3734-B64A-A8D7-AC5674B45190}"/>
              </a:ext>
            </a:extLst>
          </p:cNvPr>
          <p:cNvSpPr txBox="1"/>
          <p:nvPr/>
        </p:nvSpPr>
        <p:spPr>
          <a:xfrm>
            <a:off x="7368898" y="2870922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Method A1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FC5CBD-5A58-0B44-9C64-EFD78A2C4FB2}"/>
              </a:ext>
            </a:extLst>
          </p:cNvPr>
          <p:cNvCxnSpPr>
            <a:cxnSpLocks/>
            <a:stCxn id="11" idx="0"/>
            <a:endCxn id="4" idx="2"/>
          </p:cNvCxnSpPr>
          <p:nvPr/>
        </p:nvCxnSpPr>
        <p:spPr>
          <a:xfrm flipV="1">
            <a:off x="8009973" y="1812160"/>
            <a:ext cx="0" cy="682934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D70C86D-96E8-E848-A767-4106E3C1EE2E}"/>
              </a:ext>
            </a:extLst>
          </p:cNvPr>
          <p:cNvCxnSpPr>
            <a:stCxn id="10" idx="1"/>
            <a:endCxn id="14" idx="1"/>
          </p:cNvCxnSpPr>
          <p:nvPr/>
        </p:nvCxnSpPr>
        <p:spPr>
          <a:xfrm rot="10800000" flipV="1">
            <a:off x="7368898" y="1509953"/>
            <a:ext cx="12700" cy="153024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2BC39F9-DE77-354C-8E3C-1EB6E6F053B0}"/>
              </a:ext>
            </a:extLst>
          </p:cNvPr>
          <p:cNvSpPr txBox="1"/>
          <p:nvPr/>
        </p:nvSpPr>
        <p:spPr>
          <a:xfrm>
            <a:off x="6537105" y="1965165"/>
            <a:ext cx="126303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Push Down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F4CA0E-CBD5-374E-9AA4-3F0E49A7AC8D}"/>
              </a:ext>
            </a:extLst>
          </p:cNvPr>
          <p:cNvSpPr/>
          <p:nvPr/>
        </p:nvSpPr>
        <p:spPr>
          <a:xfrm>
            <a:off x="10196549" y="955356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28E197-625F-2C4D-B0D0-321D93588E66}"/>
              </a:ext>
            </a:extLst>
          </p:cNvPr>
          <p:cNvCxnSpPr/>
          <p:nvPr/>
        </p:nvCxnSpPr>
        <p:spPr>
          <a:xfrm>
            <a:off x="10196549" y="1302474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EF2404-27D6-214C-9E77-49E67EB89686}"/>
              </a:ext>
            </a:extLst>
          </p:cNvPr>
          <p:cNvSpPr txBox="1"/>
          <p:nvPr/>
        </p:nvSpPr>
        <p:spPr>
          <a:xfrm>
            <a:off x="10419078" y="971990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6CC75C-2386-4340-BA43-DF88CC2827AA}"/>
              </a:ext>
            </a:extLst>
          </p:cNvPr>
          <p:cNvSpPr txBox="1"/>
          <p:nvPr/>
        </p:nvSpPr>
        <p:spPr>
          <a:xfrm>
            <a:off x="10196548" y="1331184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Method A1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3A8B7E-25EF-C447-A378-1F7C5D9343D7}"/>
              </a:ext>
            </a:extLst>
          </p:cNvPr>
          <p:cNvSpPr/>
          <p:nvPr/>
        </p:nvSpPr>
        <p:spPr>
          <a:xfrm>
            <a:off x="10196549" y="2485602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CD7ADA-86E6-F84E-8D5A-666D2F0D0068}"/>
              </a:ext>
            </a:extLst>
          </p:cNvPr>
          <p:cNvCxnSpPr/>
          <p:nvPr/>
        </p:nvCxnSpPr>
        <p:spPr>
          <a:xfrm>
            <a:off x="10196549" y="2832720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C379D-45AB-7C45-AEFB-3DC2A36BADDF}"/>
              </a:ext>
            </a:extLst>
          </p:cNvPr>
          <p:cNvSpPr txBox="1"/>
          <p:nvPr/>
        </p:nvSpPr>
        <p:spPr>
          <a:xfrm>
            <a:off x="10419078" y="2502236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A’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89A2E6-FD73-8D4F-A4C6-13F0A2032D89}"/>
              </a:ext>
            </a:extLst>
          </p:cNvPr>
          <p:cNvSpPr txBox="1"/>
          <p:nvPr/>
        </p:nvSpPr>
        <p:spPr>
          <a:xfrm>
            <a:off x="10196548" y="2861430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sz="1600" dirty="0"/>
              <a:t>Method A1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6CB5E0-E47B-1045-B4FB-61CBFE54FE0B}"/>
              </a:ext>
            </a:extLst>
          </p:cNvPr>
          <p:cNvCxnSpPr>
            <a:cxnSpLocks/>
            <a:stCxn id="25" idx="0"/>
            <a:endCxn id="21" idx="2"/>
          </p:cNvCxnSpPr>
          <p:nvPr/>
        </p:nvCxnSpPr>
        <p:spPr>
          <a:xfrm flipV="1">
            <a:off x="10837623" y="1802668"/>
            <a:ext cx="0" cy="682934"/>
          </a:xfrm>
          <a:prstGeom prst="straightConnector1">
            <a:avLst/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BD88E52E-1293-1B4A-86C2-5D35AA0EBCEE}"/>
              </a:ext>
            </a:extLst>
          </p:cNvPr>
          <p:cNvCxnSpPr>
            <a:stCxn id="24" idx="1"/>
            <a:endCxn id="28" idx="1"/>
          </p:cNvCxnSpPr>
          <p:nvPr/>
        </p:nvCxnSpPr>
        <p:spPr>
          <a:xfrm rot="10800000" flipV="1">
            <a:off x="10196548" y="1500461"/>
            <a:ext cx="12700" cy="1530246"/>
          </a:xfrm>
          <a:prstGeom prst="curvedConnector3">
            <a:avLst>
              <a:gd name="adj1" fmla="val 1800000"/>
            </a:avLst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6790965-DC19-DA4A-802E-6FD2AD20F521}"/>
              </a:ext>
            </a:extLst>
          </p:cNvPr>
          <p:cNvSpPr txBox="1"/>
          <p:nvPr/>
        </p:nvSpPr>
        <p:spPr>
          <a:xfrm>
            <a:off x="9530335" y="1974923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Pull Up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4DC7F3-6E33-3246-9FE6-0B14254E3B64}"/>
              </a:ext>
            </a:extLst>
          </p:cNvPr>
          <p:cNvSpPr/>
          <p:nvPr/>
        </p:nvSpPr>
        <p:spPr>
          <a:xfrm>
            <a:off x="7364543" y="3711262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478890-D3D6-424C-8877-19AFFD4FB3F7}"/>
              </a:ext>
            </a:extLst>
          </p:cNvPr>
          <p:cNvCxnSpPr/>
          <p:nvPr/>
        </p:nvCxnSpPr>
        <p:spPr>
          <a:xfrm>
            <a:off x="7364543" y="4058380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829837B-E102-9D44-9646-C3E120281ED6}"/>
              </a:ext>
            </a:extLst>
          </p:cNvPr>
          <p:cNvSpPr txBox="1"/>
          <p:nvPr/>
        </p:nvSpPr>
        <p:spPr>
          <a:xfrm>
            <a:off x="7587072" y="3727896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3037C3-1BF3-5F43-AAB7-2485E70037CE}"/>
              </a:ext>
            </a:extLst>
          </p:cNvPr>
          <p:cNvSpPr txBox="1"/>
          <p:nvPr/>
        </p:nvSpPr>
        <p:spPr>
          <a:xfrm>
            <a:off x="7364542" y="4087090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Method A1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0257EB0-ECCC-BE42-AC66-6C8C659ACB5E}"/>
              </a:ext>
            </a:extLst>
          </p:cNvPr>
          <p:cNvSpPr/>
          <p:nvPr/>
        </p:nvSpPr>
        <p:spPr>
          <a:xfrm>
            <a:off x="10196186" y="3711262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0050388-BF2B-9846-A39A-706CD02AA4BC}"/>
              </a:ext>
            </a:extLst>
          </p:cNvPr>
          <p:cNvCxnSpPr/>
          <p:nvPr/>
        </p:nvCxnSpPr>
        <p:spPr>
          <a:xfrm>
            <a:off x="10196186" y="4058380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BB954BF-7246-6545-9A48-9BA613973763}"/>
              </a:ext>
            </a:extLst>
          </p:cNvPr>
          <p:cNvSpPr txBox="1"/>
          <p:nvPr/>
        </p:nvSpPr>
        <p:spPr>
          <a:xfrm>
            <a:off x="10418715" y="3727896"/>
            <a:ext cx="76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Class 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0342A5-259F-4F4E-ADB3-0A72343CC095}"/>
              </a:ext>
            </a:extLst>
          </p:cNvPr>
          <p:cNvSpPr txBox="1"/>
          <p:nvPr/>
        </p:nvSpPr>
        <p:spPr>
          <a:xfrm>
            <a:off x="10196185" y="4087090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Method A2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E7BE14-DC73-F44E-9C4B-78A465AABDC9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659753" y="4256367"/>
            <a:ext cx="1536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019D8A-1A65-D54B-8166-3884E6246DC2}"/>
              </a:ext>
            </a:extLst>
          </p:cNvPr>
          <p:cNvSpPr txBox="1"/>
          <p:nvPr/>
        </p:nvSpPr>
        <p:spPr>
          <a:xfrm>
            <a:off x="8923981" y="3926484"/>
            <a:ext cx="96674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Method</a:t>
            </a:r>
          </a:p>
          <a:p>
            <a:r>
              <a:rPr lang="en-US" b="1" dirty="0"/>
              <a:t>Rename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571493-1E1E-BD49-9FFB-FF16B525E06E}"/>
              </a:ext>
            </a:extLst>
          </p:cNvPr>
          <p:cNvSpPr/>
          <p:nvPr/>
        </p:nvSpPr>
        <p:spPr>
          <a:xfrm>
            <a:off x="7377605" y="5004646"/>
            <a:ext cx="1282148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920ED6-1A00-9F44-A97E-50A40ACE52FF}"/>
              </a:ext>
            </a:extLst>
          </p:cNvPr>
          <p:cNvCxnSpPr/>
          <p:nvPr/>
        </p:nvCxnSpPr>
        <p:spPr>
          <a:xfrm>
            <a:off x="7377605" y="5351764"/>
            <a:ext cx="12821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FE71584-53D0-834B-9D41-DB4EB4570C44}"/>
              </a:ext>
            </a:extLst>
          </p:cNvPr>
          <p:cNvSpPr txBox="1"/>
          <p:nvPr/>
        </p:nvSpPr>
        <p:spPr>
          <a:xfrm>
            <a:off x="7600134" y="502128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0633F5-3FA0-0A44-9A87-70F34D1A21A2}"/>
              </a:ext>
            </a:extLst>
          </p:cNvPr>
          <p:cNvSpPr txBox="1"/>
          <p:nvPr/>
        </p:nvSpPr>
        <p:spPr>
          <a:xfrm>
            <a:off x="7377604" y="5380474"/>
            <a:ext cx="112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Method A1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4E99B5-688B-DC4D-9AF9-2D7C9EE7E997}"/>
              </a:ext>
            </a:extLst>
          </p:cNvPr>
          <p:cNvSpPr/>
          <p:nvPr/>
        </p:nvSpPr>
        <p:spPr>
          <a:xfrm>
            <a:off x="9287691" y="5004646"/>
            <a:ext cx="2203705" cy="847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B07A4D3-4DF7-B647-8FAE-7E6D223C9AF1}"/>
              </a:ext>
            </a:extLst>
          </p:cNvPr>
          <p:cNvCxnSpPr>
            <a:cxnSpLocks/>
          </p:cNvCxnSpPr>
          <p:nvPr/>
        </p:nvCxnSpPr>
        <p:spPr>
          <a:xfrm>
            <a:off x="9287691" y="5351764"/>
            <a:ext cx="2203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00EA845-2BDB-C344-A2F3-07EE3472B27B}"/>
              </a:ext>
            </a:extLst>
          </p:cNvPr>
          <p:cNvSpPr txBox="1"/>
          <p:nvPr/>
        </p:nvSpPr>
        <p:spPr>
          <a:xfrm>
            <a:off x="9287691" y="4994075"/>
            <a:ext cx="206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5434AD-0DE5-7745-ACBF-BE0230566010}"/>
              </a:ext>
            </a:extLst>
          </p:cNvPr>
          <p:cNvSpPr txBox="1"/>
          <p:nvPr/>
        </p:nvSpPr>
        <p:spPr>
          <a:xfrm>
            <a:off x="9287691" y="5380474"/>
            <a:ext cx="2149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Method A1(int option)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7B05A95-75F3-EA42-B894-3549010C355E}"/>
              </a:ext>
            </a:extLst>
          </p:cNvPr>
          <p:cNvCxnSpPr>
            <a:cxnSpLocks/>
          </p:cNvCxnSpPr>
          <p:nvPr/>
        </p:nvCxnSpPr>
        <p:spPr>
          <a:xfrm>
            <a:off x="8659753" y="5565140"/>
            <a:ext cx="627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FBAF45F-2801-DB4A-9D88-87540F187D5D}"/>
              </a:ext>
            </a:extLst>
          </p:cNvPr>
          <p:cNvSpPr txBox="1"/>
          <p:nvPr/>
        </p:nvSpPr>
        <p:spPr>
          <a:xfrm>
            <a:off x="8018678" y="5920761"/>
            <a:ext cx="1953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Signature Change</a:t>
            </a:r>
          </a:p>
        </p:txBody>
      </p:sp>
    </p:spTree>
    <p:extLst>
      <p:ext uri="{BB962C8B-B14F-4D97-AF65-F5344CB8AC3E}">
        <p14:creationId xmlns:p14="http://schemas.microsoft.com/office/powerpoint/2010/main" val="100703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Impact On Client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657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While library developers can refactor their code efficiently, the cost of detecting and fixing client code that is impacted by the changes is significant.</a:t>
            </a:r>
          </a:p>
          <a:p>
            <a:pPr marL="0" indent="0">
              <a:buNone/>
            </a:pPr>
            <a:r>
              <a:rPr lang="en-US" dirty="0"/>
              <a:t>Moreover, the burden is repeated across the industry for each library client.</a:t>
            </a:r>
          </a:p>
          <a:p>
            <a:pPr marL="0" indent="0">
              <a:buNone/>
            </a:pPr>
            <a:r>
              <a:rPr lang="en-US" dirty="0"/>
              <a:t>Example: The Jackson Core library we used to evaluate our machine learning approach to API evolution.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70537-6E97-154E-AF84-B1CBACAC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17" y="1655806"/>
            <a:ext cx="4905715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67120-64BD-3D45-945C-2C4BBF842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32" y="1156538"/>
            <a:ext cx="4902200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74F6C-14C6-2B41-AEB3-ADE40328D099}"/>
              </a:ext>
            </a:extLst>
          </p:cNvPr>
          <p:cNvSpPr txBox="1"/>
          <p:nvPr/>
        </p:nvSpPr>
        <p:spPr>
          <a:xfrm>
            <a:off x="6627225" y="6074612"/>
            <a:ext cx="5158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clients that use Jackson-Core JSON Library </a:t>
            </a:r>
          </a:p>
          <a:p>
            <a:r>
              <a:rPr lang="en-US" dirty="0"/>
              <a:t>impacted by breaking API changes [3]</a:t>
            </a:r>
          </a:p>
        </p:txBody>
      </p:sp>
    </p:spTree>
    <p:extLst>
      <p:ext uri="{BB962C8B-B14F-4D97-AF65-F5344CB8AC3E}">
        <p14:creationId xmlns:p14="http://schemas.microsoft.com/office/powerpoint/2010/main" val="826619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787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Raytheon BBN-led </a:t>
            </a:r>
            <a:r>
              <a:rPr lang="en-US" dirty="0" err="1"/>
              <a:t>IMMoRTALS</a:t>
            </a:r>
            <a:r>
              <a:rPr lang="en-US" dirty="0"/>
              <a:t> project investigated 3 approaches to address the problem of API evolution: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Protocol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Program Query Language (PQL)</a:t>
            </a:r>
          </a:p>
        </p:txBody>
      </p:sp>
    </p:spTree>
    <p:extLst>
      <p:ext uri="{BB962C8B-B14F-4D97-AF65-F5344CB8AC3E}">
        <p14:creationId xmlns:p14="http://schemas.microsoft.com/office/powerpoint/2010/main" val="3842634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76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Protocol Specification</a:t>
            </a:r>
          </a:p>
          <a:p>
            <a:pPr marL="0" indent="0">
              <a:buNone/>
            </a:pPr>
            <a:r>
              <a:rPr lang="en-US" dirty="0"/>
              <a:t>If protocols or usage patterns were captured by developers, the impact of their changes can potentially be reduced.</a:t>
            </a:r>
          </a:p>
          <a:p>
            <a:pPr marL="0" indent="0">
              <a:buNone/>
            </a:pPr>
            <a:r>
              <a:rPr lang="en-US" dirty="0"/>
              <a:t>Example: An Android-based location provider exhibits a typical </a:t>
            </a:r>
            <a:r>
              <a:rPr lang="en-US" dirty="0" err="1"/>
              <a:t>init</a:t>
            </a:r>
            <a:r>
              <a:rPr lang="en-US" dirty="0"/>
              <a:t>-use-close pattern.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F2D7A-890C-1D49-948B-8B371130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387" y="862148"/>
            <a:ext cx="4549966" cy="55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6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048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Protocol Specification</a:t>
            </a:r>
          </a:p>
          <a:p>
            <a:pPr marL="0" indent="0">
              <a:buNone/>
            </a:pPr>
            <a:r>
              <a:rPr lang="en-US" dirty="0"/>
              <a:t>While this approach is promising, it presents two significant technical challenges.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presence of usage-pattern metadata does not provide information on </a:t>
            </a:r>
            <a:r>
              <a:rPr lang="en-US" i="1" dirty="0"/>
              <a:t>how</a:t>
            </a:r>
            <a:r>
              <a:rPr lang="en-US" dirty="0"/>
              <a:t> that usage-pattern should be mapped to a call site.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Simply providing revisions to a usage pattern is insufficient: A </a:t>
            </a:r>
            <a:r>
              <a:rPr lang="en-US" i="1" dirty="0"/>
              <a:t>mapping</a:t>
            </a:r>
            <a:r>
              <a:rPr lang="en-US" dirty="0"/>
              <a:t> is often required between usage pattern versions in order to transform usage pattern instances.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3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DB43-3230-0F41-A444-8B3C31AB4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58543" cy="1325563"/>
          </a:xfrm>
        </p:spPr>
        <p:txBody>
          <a:bodyPr/>
          <a:lstStyle/>
          <a:p>
            <a:r>
              <a:rPr lang="en-US" dirty="0"/>
              <a:t>Mitigation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F61C9-C34D-B54E-8BA6-E789296EB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83240" cy="17405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Machine Learning</a:t>
            </a:r>
          </a:p>
          <a:p>
            <a:pPr marL="0" indent="0">
              <a:buNone/>
            </a:pPr>
            <a:r>
              <a:rPr lang="en-US" dirty="0"/>
              <a:t>Use sequence-to-sequence machine learning frameworks, like </a:t>
            </a:r>
            <a:r>
              <a:rPr lang="en-US" dirty="0" err="1"/>
              <a:t>OpenNMT</a:t>
            </a:r>
            <a:r>
              <a:rPr lang="en-US" dirty="0"/>
              <a:t>, to train artificial neural networks to detect and repair client code automatically.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449EC-6C62-9144-A15C-8B045C81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068" y="3355546"/>
            <a:ext cx="7168243" cy="3004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D8253-158E-0047-9374-0D432AF0CC2A}"/>
              </a:ext>
            </a:extLst>
          </p:cNvPr>
          <p:cNvSpPr txBox="1"/>
          <p:nvPr/>
        </p:nvSpPr>
        <p:spPr>
          <a:xfrm>
            <a:off x="3814354" y="6413863"/>
            <a:ext cx="484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Model Applied to ROS 1-to-ROS 2 Migration</a:t>
            </a:r>
          </a:p>
        </p:txBody>
      </p:sp>
    </p:spTree>
    <p:extLst>
      <p:ext uri="{BB962C8B-B14F-4D97-AF65-F5344CB8AC3E}">
        <p14:creationId xmlns:p14="http://schemas.microsoft.com/office/powerpoint/2010/main" val="928959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2014</Words>
  <Application>Microsoft Macintosh PowerPoint</Application>
  <PresentationFormat>Widescreen</PresentationFormat>
  <Paragraphs>231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Comic Sans MS</vt:lpstr>
      <vt:lpstr>Courier</vt:lpstr>
      <vt:lpstr>Courier New</vt:lpstr>
      <vt:lpstr>Office Theme</vt:lpstr>
      <vt:lpstr>PowerPoint Presentation</vt:lpstr>
      <vt:lpstr>Agenda</vt:lpstr>
      <vt:lpstr>PQL – Roots &amp; Purpose</vt:lpstr>
      <vt:lpstr>Refactoring Types</vt:lpstr>
      <vt:lpstr>Impact On Client Code</vt:lpstr>
      <vt:lpstr>Mitigation Approaches</vt:lpstr>
      <vt:lpstr>Mitigation Approaches</vt:lpstr>
      <vt:lpstr>Mitigation Approaches</vt:lpstr>
      <vt:lpstr>Mitigation Approaches</vt:lpstr>
      <vt:lpstr>Mitigation Approaches</vt:lpstr>
      <vt:lpstr>Mitigation Approaches</vt:lpstr>
      <vt:lpstr>PQL - Technical Challenges</vt:lpstr>
      <vt:lpstr>PQL - Technical Challenges</vt:lpstr>
      <vt:lpstr>PQL - Technical Challenges</vt:lpstr>
      <vt:lpstr>PQL - Technical Challenges</vt:lpstr>
      <vt:lpstr>PQL - Technical Challenges</vt:lpstr>
      <vt:lpstr>PQL - Technical Challenges</vt:lpstr>
      <vt:lpstr>PQL Design</vt:lpstr>
      <vt:lpstr>PQL Design</vt:lpstr>
      <vt:lpstr>PQL Toolchain</vt:lpstr>
      <vt:lpstr>PQL Grammar</vt:lpstr>
      <vt:lpstr>PQL IDE</vt:lpstr>
      <vt:lpstr>ROGER Transition Case</vt:lpstr>
      <vt:lpstr>ROGER Transition Case</vt:lpstr>
      <vt:lpstr>ROGER Transition Case</vt:lpstr>
      <vt:lpstr>PQL Syntax</vt:lpstr>
      <vt:lpstr>PQL Syntax</vt:lpstr>
      <vt:lpstr>ROGER Transition Case - Results</vt:lpstr>
      <vt:lpstr>PQL Expressivity</vt:lpstr>
      <vt:lpstr>Demo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125</cp:revision>
  <dcterms:created xsi:type="dcterms:W3CDTF">2020-10-21T19:00:49Z</dcterms:created>
  <dcterms:modified xsi:type="dcterms:W3CDTF">2021-04-07T18:50:29Z</dcterms:modified>
</cp:coreProperties>
</file>